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328" r:id="rId3"/>
    <p:sldId id="266" r:id="rId4"/>
    <p:sldId id="269" r:id="rId5"/>
    <p:sldId id="267" r:id="rId6"/>
    <p:sldId id="282" r:id="rId7"/>
    <p:sldId id="316" r:id="rId8"/>
    <p:sldId id="303" r:id="rId9"/>
    <p:sldId id="290" r:id="rId10"/>
    <p:sldId id="296" r:id="rId11"/>
    <p:sldId id="302" r:id="rId12"/>
    <p:sldId id="274" r:id="rId13"/>
    <p:sldId id="327" r:id="rId14"/>
    <p:sldId id="326" r:id="rId15"/>
    <p:sldId id="306" r:id="rId16"/>
    <p:sldId id="310" r:id="rId17"/>
    <p:sldId id="312" r:id="rId18"/>
  </p:sldIdLst>
  <p:sldSz cx="12192000" cy="6858000"/>
  <p:notesSz cx="6858000" cy="9144000"/>
  <p:embeddedFontLst>
    <p:embeddedFont>
      <p:font typeface="庞门正道细线体" panose="02010600030101010101" charset="-122"/>
      <p:regular r:id="rId25"/>
    </p:embeddedFont>
    <p:embeddedFont>
      <p:font typeface="小小方块手写体" panose="02000503000000000000" charset="-122"/>
      <p:regular r:id="rId26"/>
    </p:embeddedFont>
    <p:embeddedFont>
      <p:font typeface="Harshita" panose="02000503000000000000" charset="0"/>
      <p:regular r:id="rId27"/>
    </p:embeddedFont>
    <p:embeddedFont>
      <p:font typeface="方正兰亭超细黑简体" panose="02000000000000000000" charset="-122"/>
      <p:regular r:id="rId28"/>
    </p:embeddedFont>
    <p:embeddedFont>
      <p:font typeface="汉仪黑方简" panose="00020600040101010101" charset="-122"/>
      <p:regular r:id="rId29"/>
    </p:embeddedFont>
    <p:embeddedFont>
      <p:font typeface="Aa-Best Wishes" panose="02020600040101010101" charset="0"/>
      <p:regular r:id="rId30"/>
    </p:embeddedFont>
    <p:embeddedFont>
      <p:font typeface="微软雅黑" panose="020B0503020204020204" charset="-122"/>
      <p:regular r:id="rId31"/>
    </p:embeddedFont>
    <p:embeddedFont>
      <p:font typeface="Calibri" panose="020F0502020204030204" charset="0"/>
      <p:regular r:id="rId32"/>
      <p:bold r:id="rId33"/>
      <p:italic r:id="rId34"/>
      <p:boldItalic r:id="rId35"/>
    </p:embeddedFont>
  </p:embeddedFontLst>
  <p:custDataLst>
    <p:tags r:id="rId3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C72D9"/>
    <a:srgbClr val="97BDEF"/>
    <a:srgbClr val="5F99E7"/>
    <a:srgbClr val="676B9A"/>
    <a:srgbClr val="65729E"/>
    <a:srgbClr val="6C538E"/>
    <a:srgbClr val="647EB2"/>
    <a:srgbClr val="9F8DBD"/>
    <a:srgbClr val="8B74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5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6" Type="http://schemas.openxmlformats.org/officeDocument/2006/relationships/tags" Target="tags/tag124.xml"/><Relationship Id="rId35" Type="http://schemas.openxmlformats.org/officeDocument/2006/relationships/font" Target="fonts/font11.fntdata"/><Relationship Id="rId34" Type="http://schemas.openxmlformats.org/officeDocument/2006/relationships/font" Target="fonts/font10.fntdata"/><Relationship Id="rId33" Type="http://schemas.openxmlformats.org/officeDocument/2006/relationships/font" Target="fonts/font9.fntdata"/><Relationship Id="rId32" Type="http://schemas.openxmlformats.org/officeDocument/2006/relationships/font" Target="fonts/font8.fntdata"/><Relationship Id="rId31" Type="http://schemas.openxmlformats.org/officeDocument/2006/relationships/font" Target="fonts/font7.fntdata"/><Relationship Id="rId30" Type="http://schemas.openxmlformats.org/officeDocument/2006/relationships/font" Target="fonts/font6.fntdata"/><Relationship Id="rId3" Type="http://schemas.openxmlformats.org/officeDocument/2006/relationships/slide" Target="slides/slide1.xml"/><Relationship Id="rId29" Type="http://schemas.openxmlformats.org/officeDocument/2006/relationships/font" Target="fonts/font5.fntdata"/><Relationship Id="rId28" Type="http://schemas.openxmlformats.org/officeDocument/2006/relationships/font" Target="fonts/font4.fntdata"/><Relationship Id="rId27" Type="http://schemas.openxmlformats.org/officeDocument/2006/relationships/font" Target="fonts/font3.fntdata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commentAuthors" Target="commentAuthors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handoutMaster" Target="handoutMasters/handoutMaster1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/>
            </a:gs>
            <a:gs pos="100000">
              <a:schemeClr val="bg2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97.xml"/><Relationship Id="rId3" Type="http://schemas.openxmlformats.org/officeDocument/2006/relationships/tags" Target="../tags/tag96.xml"/><Relationship Id="rId2" Type="http://schemas.openxmlformats.org/officeDocument/2006/relationships/image" Target="../media/image15.png"/><Relationship Id="rId1" Type="http://schemas.openxmlformats.org/officeDocument/2006/relationships/tags" Target="../tags/tag9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100.xml"/><Relationship Id="rId6" Type="http://schemas.openxmlformats.org/officeDocument/2006/relationships/image" Target="../media/image6.jpeg"/><Relationship Id="rId5" Type="http://schemas.openxmlformats.org/officeDocument/2006/relationships/tags" Target="../tags/tag99.xml"/><Relationship Id="rId4" Type="http://schemas.openxmlformats.org/officeDocument/2006/relationships/image" Target="../media/image13.png"/><Relationship Id="rId3" Type="http://schemas.openxmlformats.org/officeDocument/2006/relationships/tags" Target="../tags/tag98.xml"/><Relationship Id="rId2" Type="http://schemas.openxmlformats.org/officeDocument/2006/relationships/image" Target="../media/image7.jpeg"/><Relationship Id="rId1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tags" Target="../tags/tag102.xml"/><Relationship Id="rId3" Type="http://schemas.openxmlformats.org/officeDocument/2006/relationships/image" Target="../media/image12.png"/><Relationship Id="rId2" Type="http://schemas.openxmlformats.org/officeDocument/2006/relationships/tags" Target="../tags/tag101.xml"/><Relationship Id="rId1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109.xml"/><Relationship Id="rId8" Type="http://schemas.openxmlformats.org/officeDocument/2006/relationships/tags" Target="../tags/tag108.xml"/><Relationship Id="rId7" Type="http://schemas.openxmlformats.org/officeDocument/2006/relationships/image" Target="../media/image19.png"/><Relationship Id="rId6" Type="http://schemas.openxmlformats.org/officeDocument/2006/relationships/tags" Target="../tags/tag107.xml"/><Relationship Id="rId5" Type="http://schemas.openxmlformats.org/officeDocument/2006/relationships/image" Target="../media/image18.png"/><Relationship Id="rId4" Type="http://schemas.openxmlformats.org/officeDocument/2006/relationships/tags" Target="../tags/tag106.xml"/><Relationship Id="rId3" Type="http://schemas.openxmlformats.org/officeDocument/2006/relationships/image" Target="../media/image17.png"/><Relationship Id="rId2" Type="http://schemas.openxmlformats.org/officeDocument/2006/relationships/tags" Target="../tags/tag105.xml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116.xml"/><Relationship Id="rId7" Type="http://schemas.openxmlformats.org/officeDocument/2006/relationships/tags" Target="../tags/tag115.xml"/><Relationship Id="rId6" Type="http://schemas.openxmlformats.org/officeDocument/2006/relationships/tags" Target="../tags/tag114.xml"/><Relationship Id="rId5" Type="http://schemas.openxmlformats.org/officeDocument/2006/relationships/tags" Target="../tags/tag113.xml"/><Relationship Id="rId4" Type="http://schemas.openxmlformats.org/officeDocument/2006/relationships/tags" Target="../tags/tag112.xml"/><Relationship Id="rId3" Type="http://schemas.openxmlformats.org/officeDocument/2006/relationships/tags" Target="../tags/tag111.xml"/><Relationship Id="rId2" Type="http://schemas.openxmlformats.org/officeDocument/2006/relationships/tags" Target="../tags/tag110.xml"/><Relationship Id="rId1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120.xml"/><Relationship Id="rId6" Type="http://schemas.openxmlformats.org/officeDocument/2006/relationships/image" Target="../media/image16.png"/><Relationship Id="rId5" Type="http://schemas.openxmlformats.org/officeDocument/2006/relationships/tags" Target="../tags/tag119.xml"/><Relationship Id="rId4" Type="http://schemas.openxmlformats.org/officeDocument/2006/relationships/image" Target="../media/image22.png"/><Relationship Id="rId3" Type="http://schemas.openxmlformats.org/officeDocument/2006/relationships/tags" Target="../tags/tag118.xml"/><Relationship Id="rId2" Type="http://schemas.openxmlformats.org/officeDocument/2006/relationships/tags" Target="../tags/tag117.xml"/><Relationship Id="rId1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123.xml"/><Relationship Id="rId4" Type="http://schemas.openxmlformats.org/officeDocument/2006/relationships/image" Target="../media/image3.png"/><Relationship Id="rId3" Type="http://schemas.openxmlformats.org/officeDocument/2006/relationships/tags" Target="../tags/tag122.xml"/><Relationship Id="rId2" Type="http://schemas.openxmlformats.org/officeDocument/2006/relationships/tags" Target="../tags/tag121.xml"/><Relationship Id="rId1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68.xml"/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image" Target="../media/image3.png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5.xml"/><Relationship Id="rId3" Type="http://schemas.openxmlformats.org/officeDocument/2006/relationships/image" Target="../media/image7.jpeg"/><Relationship Id="rId2" Type="http://schemas.openxmlformats.org/officeDocument/2006/relationships/tags" Target="../tags/tag74.xml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83.xml"/><Relationship Id="rId8" Type="http://schemas.openxmlformats.org/officeDocument/2006/relationships/tags" Target="../tags/tag82.xml"/><Relationship Id="rId7" Type="http://schemas.openxmlformats.org/officeDocument/2006/relationships/tags" Target="../tags/tag81.xml"/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88.xml"/><Relationship Id="rId13" Type="http://schemas.openxmlformats.org/officeDocument/2006/relationships/tags" Target="../tags/tag87.xml"/><Relationship Id="rId12" Type="http://schemas.openxmlformats.org/officeDocument/2006/relationships/tags" Target="../tags/tag86.xml"/><Relationship Id="rId11" Type="http://schemas.openxmlformats.org/officeDocument/2006/relationships/tags" Target="../tags/tag85.xml"/><Relationship Id="rId10" Type="http://schemas.openxmlformats.org/officeDocument/2006/relationships/tags" Target="../tags/tag84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90.xml"/><Relationship Id="rId2" Type="http://schemas.openxmlformats.org/officeDocument/2006/relationships/tags" Target="../tags/tag89.xml"/><Relationship Id="rId1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93.xml"/><Relationship Id="rId5" Type="http://schemas.openxmlformats.org/officeDocument/2006/relationships/image" Target="../media/image10.png"/><Relationship Id="rId4" Type="http://schemas.openxmlformats.org/officeDocument/2006/relationships/image" Target="../media/image6.jpeg"/><Relationship Id="rId3" Type="http://schemas.openxmlformats.org/officeDocument/2006/relationships/image" Target="../media/image7.jpeg"/><Relationship Id="rId2" Type="http://schemas.openxmlformats.org/officeDocument/2006/relationships/tags" Target="../tags/tag92.xml"/><Relationship Id="rId1" Type="http://schemas.openxmlformats.org/officeDocument/2006/relationships/tags" Target="../tags/tag91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94.xml"/><Relationship Id="rId4" Type="http://schemas.openxmlformats.org/officeDocument/2006/relationships/image" Target="../media/image14.jpe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7803929" y="2623647"/>
            <a:ext cx="4399176" cy="4234353"/>
            <a:chOff x="7592992" y="2420613"/>
            <a:chExt cx="4610113" cy="4437387"/>
          </a:xfrm>
        </p:grpSpPr>
        <p:sp>
          <p:nvSpPr>
            <p:cNvPr id="8" name="等腰三角形 7"/>
            <p:cNvSpPr/>
            <p:nvPr/>
          </p:nvSpPr>
          <p:spPr>
            <a:xfrm rot="16200000">
              <a:off x="10229009" y="3817071"/>
              <a:ext cx="2107075" cy="1816444"/>
            </a:xfrm>
            <a:prstGeom prst="triangle">
              <a:avLst/>
            </a:prstGeom>
            <a:solidFill>
              <a:srgbClr val="D7D9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直角三角形 4"/>
            <p:cNvSpPr/>
            <p:nvPr/>
          </p:nvSpPr>
          <p:spPr>
            <a:xfrm rot="16200000">
              <a:off x="8715976" y="3383217"/>
              <a:ext cx="2351799" cy="4597768"/>
            </a:xfrm>
            <a:prstGeom prst="rtTriangle">
              <a:avLst/>
            </a:prstGeom>
            <a:solidFill>
              <a:srgbClr val="353A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直角三角形 5"/>
            <p:cNvSpPr/>
            <p:nvPr/>
          </p:nvSpPr>
          <p:spPr>
            <a:xfrm rot="5400000" flipH="1">
              <a:off x="10532190" y="5859931"/>
              <a:ext cx="675512" cy="1320626"/>
            </a:xfrm>
            <a:prstGeom prst="rtTriangle">
              <a:avLst/>
            </a:prstGeom>
            <a:solidFill>
              <a:srgbClr val="DC47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等腰三角形 6"/>
            <p:cNvSpPr/>
            <p:nvPr/>
          </p:nvSpPr>
          <p:spPr>
            <a:xfrm rot="16200000">
              <a:off x="10064470" y="4171996"/>
              <a:ext cx="2283799" cy="1968792"/>
            </a:xfrm>
            <a:prstGeom prst="triangle">
              <a:avLst/>
            </a:prstGeom>
            <a:solidFill>
              <a:srgbClr val="DC46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rot="16200000">
              <a:off x="11038249" y="2506898"/>
              <a:ext cx="1251142" cy="1078571"/>
            </a:xfrm>
            <a:prstGeom prst="triangle">
              <a:avLst/>
            </a:prstGeom>
            <a:solidFill>
              <a:srgbClr val="DC46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/>
            <p:cNvSpPr/>
            <p:nvPr/>
          </p:nvSpPr>
          <p:spPr>
            <a:xfrm rot="5400000" flipH="1">
              <a:off x="11038249" y="3132470"/>
              <a:ext cx="1251142" cy="1078571"/>
            </a:xfrm>
            <a:prstGeom prst="triangle">
              <a:avLst/>
            </a:prstGeom>
            <a:solidFill>
              <a:srgbClr val="BD40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10"/>
            <p:cNvSpPr/>
            <p:nvPr/>
          </p:nvSpPr>
          <p:spPr>
            <a:xfrm rot="16200000">
              <a:off x="9959670" y="3132470"/>
              <a:ext cx="1251142" cy="1078571"/>
            </a:xfrm>
            <a:prstGeom prst="triangle">
              <a:avLst/>
            </a:prstGeom>
            <a:solidFill>
              <a:srgbClr val="DC46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" y="0"/>
            <a:ext cx="4250395" cy="4102133"/>
            <a:chOff x="1" y="0"/>
            <a:chExt cx="4597768" cy="4437389"/>
          </a:xfrm>
        </p:grpSpPr>
        <p:sp>
          <p:nvSpPr>
            <p:cNvPr id="14" name="等腰三角形 13"/>
            <p:cNvSpPr/>
            <p:nvPr/>
          </p:nvSpPr>
          <p:spPr>
            <a:xfrm rot="16200000" flipH="1" flipV="1">
              <a:off x="-145315" y="1224485"/>
              <a:ext cx="2107075" cy="1816444"/>
            </a:xfrm>
            <a:prstGeom prst="triangle">
              <a:avLst/>
            </a:prstGeom>
            <a:solidFill>
              <a:srgbClr val="D7D9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直角三角形 14"/>
            <p:cNvSpPr/>
            <p:nvPr/>
          </p:nvSpPr>
          <p:spPr>
            <a:xfrm rot="16200000" flipH="1" flipV="1">
              <a:off x="1122985" y="-1122984"/>
              <a:ext cx="2351799" cy="4597768"/>
            </a:xfrm>
            <a:prstGeom prst="rtTriangle">
              <a:avLst/>
            </a:prstGeom>
            <a:solidFill>
              <a:srgbClr val="353A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直角三角形 15"/>
            <p:cNvSpPr/>
            <p:nvPr/>
          </p:nvSpPr>
          <p:spPr>
            <a:xfrm rot="5400000" flipV="1">
              <a:off x="995404" y="-322556"/>
              <a:ext cx="675512" cy="1320626"/>
            </a:xfrm>
            <a:prstGeom prst="rtTriangle">
              <a:avLst/>
            </a:prstGeom>
            <a:solidFill>
              <a:srgbClr val="DC47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等腰三角形 16"/>
            <p:cNvSpPr/>
            <p:nvPr/>
          </p:nvSpPr>
          <p:spPr>
            <a:xfrm rot="16200000" flipH="1" flipV="1">
              <a:off x="-157503" y="717213"/>
              <a:ext cx="2283799" cy="1968792"/>
            </a:xfrm>
            <a:prstGeom prst="triangle">
              <a:avLst/>
            </a:prstGeom>
            <a:solidFill>
              <a:srgbClr val="DC46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等腰三角形 17"/>
            <p:cNvSpPr/>
            <p:nvPr/>
          </p:nvSpPr>
          <p:spPr>
            <a:xfrm rot="16200000" flipH="1" flipV="1">
              <a:off x="-86284" y="3272532"/>
              <a:ext cx="1251142" cy="1078571"/>
            </a:xfrm>
            <a:prstGeom prst="triangle">
              <a:avLst/>
            </a:prstGeom>
            <a:solidFill>
              <a:srgbClr val="DC46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5400000" flipV="1">
              <a:off x="-86284" y="2646961"/>
              <a:ext cx="1251142" cy="1078571"/>
            </a:xfrm>
            <a:prstGeom prst="triangle">
              <a:avLst/>
            </a:prstGeom>
            <a:solidFill>
              <a:srgbClr val="BD40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6200000" flipH="1" flipV="1">
              <a:off x="992295" y="2646961"/>
              <a:ext cx="1251142" cy="1078571"/>
            </a:xfrm>
            <a:prstGeom prst="triangle">
              <a:avLst/>
            </a:prstGeom>
            <a:solidFill>
              <a:srgbClr val="DC46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1505081" y="2896364"/>
            <a:ext cx="9169138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spc="300" dirty="0">
                <a:solidFill>
                  <a:srgbClr val="2B3D4E"/>
                </a:solidFill>
                <a:latin typeface="微软雅黑" panose="020B0503020204020204" charset="-122"/>
                <a:ea typeface="微软雅黑" panose="020B0503020204020204" charset="-122"/>
              </a:rPr>
              <a:t>简易操作系统项目</a:t>
            </a:r>
            <a:endParaRPr lang="zh-CN" altLang="en-US" sz="6000" b="1" spc="300" dirty="0">
              <a:solidFill>
                <a:srgbClr val="2B3D4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5497011" y="4295153"/>
            <a:ext cx="1197979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5249545" y="4540885"/>
            <a:ext cx="1925955" cy="4114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dirty="0">
                <a:solidFill>
                  <a:srgbClr val="353A43"/>
                </a:solidFill>
                <a:latin typeface="微软雅黑" panose="020B0503020204020204" charset="-122"/>
                <a:ea typeface="微软雅黑" panose="020B0503020204020204" charset="-122"/>
              </a:rPr>
              <a:t>汇报人：王铭</a:t>
            </a:r>
            <a:r>
              <a:rPr lang="zh-CN" altLang="en-US" dirty="0">
                <a:solidFill>
                  <a:srgbClr val="353A43"/>
                </a:solidFill>
                <a:latin typeface="微软雅黑" panose="020B0503020204020204" charset="-122"/>
                <a:ea typeface="微软雅黑" panose="020B0503020204020204" charset="-122"/>
              </a:rPr>
              <a:t>星</a:t>
            </a:r>
            <a:endParaRPr lang="zh-CN" altLang="en-US" dirty="0">
              <a:solidFill>
                <a:srgbClr val="353A43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3" name="图片 12" descr="19年logo红色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612640" y="1578610"/>
            <a:ext cx="2966720" cy="78803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9000">
              <a:srgbClr val="6F4888"/>
            </a:gs>
            <a:gs pos="82000">
              <a:srgbClr val="65729E"/>
            </a:gs>
            <a:gs pos="17000">
              <a:srgbClr val="50437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6" name="图片 5" descr="微信图片_2023032614541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5772150" y="1271588"/>
            <a:ext cx="5894705" cy="282067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 upright="0">
            <a:spAutoFit/>
          </a:bodyPr>
          <a:p>
            <a:pPr marL="0" marR="0" indent="0" algn="r" defTabSz="2438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0000" b="0" i="0" u="none" strike="noStrike" cap="none" spc="0" normalizeH="0" baseline="0">
                <a:ln>
                  <a:noFill/>
                </a:ln>
                <a:solidFill>
                  <a:srgbClr val="6A5D93"/>
                </a:solidFill>
                <a:effectLst/>
                <a:uFillTx/>
                <a:latin typeface="庞门正道细线体" panose="02010600030101010101" charset="-122"/>
                <a:ea typeface="庞门正道细线体" panose="02010600030101010101" charset="-122"/>
                <a:cs typeface="Aa-Best Wishes" panose="02020600040101010101" charset="0"/>
                <a:sym typeface="Canela Text Regular"/>
              </a:rPr>
              <a:t>Part three 03</a:t>
            </a:r>
            <a:endParaRPr kumimoji="0" lang="en-US" altLang="zh-CN" sz="10000" b="0" i="0" u="none" strike="noStrike" cap="none" spc="0" normalizeH="0" baseline="0">
              <a:ln>
                <a:noFill/>
              </a:ln>
              <a:solidFill>
                <a:srgbClr val="6A5D93"/>
              </a:solidFill>
              <a:effectLst/>
              <a:uFillTx/>
              <a:latin typeface="庞门正道细线体" panose="02010600030101010101" charset="-122"/>
              <a:ea typeface="庞门正道细线体" panose="02010600030101010101" charset="-122"/>
              <a:cs typeface="Aa-Best Wishes" panose="02020600040101010101" charset="0"/>
              <a:sym typeface="Canela Text Regular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772150" y="1370013"/>
            <a:ext cx="5894705" cy="282067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 upright="0">
            <a:spAutoFit/>
          </a:bodyPr>
          <a:p>
            <a:pPr marL="0" marR="0" indent="0" algn="r" defTabSz="2438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0000" b="0" i="0" u="none" strike="noStrike" cap="none" spc="0" normalizeH="0" baseline="0">
                <a:ln>
                  <a:noFill/>
                </a:ln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/>
                <a:uFillTx/>
                <a:latin typeface="庞门正道细线体" panose="02010600030101010101" charset="-122"/>
                <a:ea typeface="庞门正道细线体" panose="02010600030101010101" charset="-122"/>
                <a:cs typeface="Aa-Best Wishes" panose="02020600040101010101" charset="0"/>
                <a:sym typeface="Canela Text Regular"/>
              </a:rPr>
              <a:t>  Part three 03</a:t>
            </a:r>
            <a:endParaRPr kumimoji="0" lang="en-US" altLang="zh-CN" sz="10000" b="0" i="0" u="none" strike="noStrike" cap="none" spc="0" normalizeH="0" baseline="0">
              <a:ln>
                <a:noFill/>
              </a:ln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/>
              <a:uFillTx/>
              <a:latin typeface="庞门正道细线体" panose="02010600030101010101" charset="-122"/>
              <a:ea typeface="庞门正道细线体" panose="02010600030101010101" charset="-122"/>
              <a:cs typeface="Aa-Best Wishes" panose="02020600040101010101" charset="0"/>
              <a:sym typeface="Canela Text Regular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9000">
              <a:srgbClr val="6F4888"/>
            </a:gs>
            <a:gs pos="82000">
              <a:srgbClr val="65729E"/>
            </a:gs>
            <a:gs pos="17000">
              <a:srgbClr val="50437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http://photo-static-api.fotomore.com/creative/vcg/400/new/VCG41N1291101173.jpg" descr="templates\picture_hover\&amp;pky390_sjzg_VCG41N1291101173&amp;2&amp;src_toppic_inpsrchzd1&amp;"/>
          <p:cNvPicPr>
            <a:picLocks noChangeAspect="1"/>
          </p:cNvPicPr>
          <p:nvPr/>
        </p:nvPicPr>
        <p:blipFill>
          <a:blip r:embed="rId1"/>
          <a:srcRect l="10381" t="11669" r="12662" b="15986"/>
          <a:stretch>
            <a:fillRect/>
          </a:stretch>
        </p:blipFill>
        <p:spPr>
          <a:xfrm>
            <a:off x="9407525" y="332105"/>
            <a:ext cx="2671445" cy="1673225"/>
          </a:xfrm>
          <a:prstGeom prst="rect">
            <a:avLst/>
          </a:prstGeom>
        </p:spPr>
      </p:pic>
      <p:pic>
        <p:nvPicPr>
          <p:cNvPr id="5" name="图片 4" descr="QQ图片2023042708235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40" y="658495"/>
            <a:ext cx="3202305" cy="2700655"/>
          </a:xfrm>
          <a:prstGeom prst="rect">
            <a:avLst/>
          </a:prstGeom>
        </p:spPr>
      </p:pic>
      <p:pic>
        <p:nvPicPr>
          <p:cNvPr id="14" name="图片 13" descr="QQ图片2023042708284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l="33318" t="29435" r="33221" b="29750"/>
          <a:stretch>
            <a:fillRect/>
          </a:stretch>
        </p:blipFill>
        <p:spPr>
          <a:xfrm>
            <a:off x="752475" y="4016375"/>
            <a:ext cx="3201670" cy="273494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337945" y="55880"/>
            <a:ext cx="23628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zh-CN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点击登录、退出即可完成相应</a:t>
            </a:r>
            <a:r>
              <a:rPr lang="zh-CN" altLang="zh-CN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功能</a:t>
            </a:r>
            <a:endParaRPr lang="zh-CN" altLang="zh-CN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398905" y="3443605"/>
            <a:ext cx="21507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zh-CN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点击相应日期可完成</a:t>
            </a:r>
            <a:r>
              <a:rPr lang="zh-CN" altLang="zh-CN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切换</a:t>
            </a:r>
            <a:endParaRPr lang="zh-CN" altLang="zh-CN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429385" y="2743835"/>
            <a:ext cx="558165" cy="344805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>
            <a:outerShdw blurRad="203200" dist="12700" sx="103000" sy="103000" algn="tl" rotWithShape="0">
              <a:prstClr val="black">
                <a:alpha val="10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200"/>
          </a:p>
        </p:txBody>
      </p:sp>
      <p:sp>
        <p:nvSpPr>
          <p:cNvPr id="16" name="矩形 15"/>
          <p:cNvSpPr/>
          <p:nvPr/>
        </p:nvSpPr>
        <p:spPr>
          <a:xfrm>
            <a:off x="2504440" y="2753995"/>
            <a:ext cx="385445" cy="324485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>
            <a:outerShdw blurRad="203200" dist="12700" sx="103000" sy="103000" algn="tl" rotWithShape="0">
              <a:prstClr val="black">
                <a:alpha val="10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200"/>
          </a:p>
        </p:txBody>
      </p:sp>
      <p:sp>
        <p:nvSpPr>
          <p:cNvPr id="18" name="矩形 17"/>
          <p:cNvSpPr/>
          <p:nvPr/>
        </p:nvSpPr>
        <p:spPr>
          <a:xfrm>
            <a:off x="2433955" y="5168265"/>
            <a:ext cx="405130" cy="365125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>
            <a:outerShdw blurRad="203200" dist="12700" sx="103000" sy="103000" algn="tl" rotWithShape="0">
              <a:prstClr val="black">
                <a:alpha val="10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200"/>
          </a:p>
        </p:txBody>
      </p:sp>
      <p:pic>
        <p:nvPicPr>
          <p:cNvPr id="19" name="图片 18" descr="QQ图片2023042708242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057140" y="2131060"/>
            <a:ext cx="5338445" cy="3738880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6195060" y="1485900"/>
            <a:ext cx="30632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zh-CN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微信、</a:t>
            </a:r>
            <a:r>
              <a:rPr lang="en-US" altLang="zh-CN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QQ</a:t>
            </a:r>
            <a:r>
              <a:rPr lang="zh-CN" altLang="en-US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、此电脑、视频播放器功能尚未实现</a:t>
            </a:r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6054725" y="2541270"/>
            <a:ext cx="578485" cy="659130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>
            <a:outerShdw blurRad="203200" dist="12700" sx="103000" sy="103000" algn="tl" rotWithShape="0">
              <a:prstClr val="black">
                <a:alpha val="10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200"/>
          </a:p>
        </p:txBody>
      </p:sp>
      <p:sp>
        <p:nvSpPr>
          <p:cNvPr id="23" name="矩形 22"/>
          <p:cNvSpPr/>
          <p:nvPr/>
        </p:nvSpPr>
        <p:spPr>
          <a:xfrm>
            <a:off x="5283835" y="3119120"/>
            <a:ext cx="588645" cy="648970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>
            <a:outerShdw blurRad="203200" dist="12700" sx="103000" sy="103000" algn="tl" rotWithShape="0">
              <a:prstClr val="black">
                <a:alpha val="10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200"/>
          </a:p>
        </p:txBody>
      </p:sp>
      <p:sp>
        <p:nvSpPr>
          <p:cNvPr id="24" name="矩形 23"/>
          <p:cNvSpPr/>
          <p:nvPr/>
        </p:nvSpPr>
        <p:spPr>
          <a:xfrm>
            <a:off x="5283835" y="2459990"/>
            <a:ext cx="568325" cy="628650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>
            <a:outerShdw blurRad="203200" dist="12700" sx="103000" sy="103000" algn="tl" rotWithShape="0">
              <a:prstClr val="black">
                <a:alpha val="10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200"/>
          </a:p>
        </p:txBody>
      </p:sp>
      <p:sp>
        <p:nvSpPr>
          <p:cNvPr id="25" name="矩形 24"/>
          <p:cNvSpPr/>
          <p:nvPr/>
        </p:nvSpPr>
        <p:spPr>
          <a:xfrm>
            <a:off x="7139940" y="5584190"/>
            <a:ext cx="497205" cy="395605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>
            <a:outerShdw blurRad="203200" dist="12700" sx="103000" sy="103000" algn="tl" rotWithShape="0">
              <a:prstClr val="black">
                <a:alpha val="10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200"/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9000">
              <a:srgbClr val="6F4888"/>
            </a:gs>
            <a:gs pos="82000">
              <a:srgbClr val="65729E"/>
            </a:gs>
            <a:gs pos="17000">
              <a:srgbClr val="50437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http://photo-static-api.fotomore.com/creative/vcg/400/new/VCG41N1291101173.jpg" descr="templates\picture_hover\&amp;pky390_sjzg_VCG41N1291101173&amp;2&amp;src_toppic_inpsrchzd1&amp;"/>
          <p:cNvPicPr>
            <a:picLocks noChangeAspect="1"/>
          </p:cNvPicPr>
          <p:nvPr/>
        </p:nvPicPr>
        <p:blipFill>
          <a:blip r:embed="rId1"/>
          <a:srcRect l="10381" t="11669" r="12662" b="15986"/>
          <a:stretch>
            <a:fillRect/>
          </a:stretch>
        </p:blipFill>
        <p:spPr>
          <a:xfrm>
            <a:off x="9407525" y="332105"/>
            <a:ext cx="2671445" cy="167322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33375" y="332105"/>
            <a:ext cx="32162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2488</a:t>
            </a:r>
            <a:r>
              <a:rPr lang="zh-CN" altLang="en-US" sz="4000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小游戏</a:t>
            </a:r>
            <a:endParaRPr lang="zh-CN" altLang="en-US" sz="4000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00100" y="1637030"/>
            <a:ext cx="2282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zh-CN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通过方向键操作</a:t>
            </a:r>
            <a:r>
              <a:rPr lang="zh-CN" altLang="zh-CN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滑块</a:t>
            </a:r>
            <a:endParaRPr lang="zh-CN" altLang="zh-CN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632200" y="1637030"/>
            <a:ext cx="30632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New Game</a:t>
            </a:r>
            <a:r>
              <a:rPr lang="zh-CN" altLang="en-US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刷新（重新</a:t>
            </a:r>
            <a:r>
              <a:rPr lang="zh-CN" altLang="en-US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开始）</a:t>
            </a:r>
            <a:endParaRPr lang="zh-CN" altLang="en-US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pic>
        <p:nvPicPr>
          <p:cNvPr id="2" name="图片 1" descr="QQ图片20230427082840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34044" t="24556" r="32605" b="10222"/>
          <a:stretch>
            <a:fillRect/>
          </a:stretch>
        </p:blipFill>
        <p:spPr>
          <a:xfrm>
            <a:off x="553085" y="2148205"/>
            <a:ext cx="2658745" cy="4392930"/>
          </a:xfrm>
          <a:prstGeom prst="rect">
            <a:avLst/>
          </a:prstGeom>
        </p:spPr>
      </p:pic>
      <p:pic>
        <p:nvPicPr>
          <p:cNvPr id="3" name="图片 2" descr="QQ图片2023042708284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"/>
          <a:srcRect l="34044" t="24556" r="32605" b="10222"/>
          <a:stretch>
            <a:fillRect/>
          </a:stretch>
        </p:blipFill>
        <p:spPr>
          <a:xfrm>
            <a:off x="3834130" y="2148205"/>
            <a:ext cx="2658745" cy="4392930"/>
          </a:xfrm>
          <a:prstGeom prst="rect">
            <a:avLst/>
          </a:prstGeom>
        </p:spPr>
      </p:pic>
      <p:pic>
        <p:nvPicPr>
          <p:cNvPr id="6" name="图片 5" descr="QQ图片20230427082840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3"/>
          <a:srcRect l="34044" t="24556" r="32605" b="10222"/>
          <a:stretch>
            <a:fillRect/>
          </a:stretch>
        </p:blipFill>
        <p:spPr>
          <a:xfrm>
            <a:off x="7044690" y="2148205"/>
            <a:ext cx="2658745" cy="43929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292340" y="1638300"/>
            <a:ext cx="22720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当前得分、</a:t>
            </a:r>
            <a:r>
              <a:rPr lang="zh-CN" altLang="en-US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最高分</a:t>
            </a:r>
            <a:endParaRPr lang="zh-CN" altLang="en-US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58495" y="3565525"/>
            <a:ext cx="2454910" cy="2931160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>
            <a:outerShdw blurRad="203200" dist="12700" sx="103000" sy="103000" algn="tl" rotWithShape="0">
              <a:prstClr val="black">
                <a:alpha val="10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200"/>
          </a:p>
        </p:txBody>
      </p:sp>
      <p:sp>
        <p:nvSpPr>
          <p:cNvPr id="10" name="矩形 9"/>
          <p:cNvSpPr/>
          <p:nvPr/>
        </p:nvSpPr>
        <p:spPr>
          <a:xfrm>
            <a:off x="5638800" y="3159760"/>
            <a:ext cx="770890" cy="334645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>
            <a:outerShdw blurRad="203200" dist="12700" sx="103000" sy="103000" algn="tl" rotWithShape="0">
              <a:prstClr val="black">
                <a:alpha val="10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200"/>
          </a:p>
        </p:txBody>
      </p:sp>
      <p:sp>
        <p:nvSpPr>
          <p:cNvPr id="12" name="矩形 11"/>
          <p:cNvSpPr/>
          <p:nvPr/>
        </p:nvSpPr>
        <p:spPr>
          <a:xfrm>
            <a:off x="8306435" y="2662555"/>
            <a:ext cx="1318895" cy="487045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>
            <a:outerShdw blurRad="203200" dist="12700" sx="103000" sy="103000" algn="tl" rotWithShape="0">
              <a:prstClr val="black">
                <a:alpha val="10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200"/>
          </a:p>
        </p:txBody>
      </p:sp>
    </p:spTree>
    <p:custDataLst>
      <p:tags r:id="rId6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9000">
              <a:srgbClr val="6F4888"/>
            </a:gs>
            <a:gs pos="82000">
              <a:srgbClr val="65729E"/>
            </a:gs>
            <a:gs pos="17000">
              <a:srgbClr val="50437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http://photo-static-api.fotomore.com/creative/vcg/400/new/VCG41N1291101173.jpg" descr="templates\picture_hover\&amp;pky390_sjzg_VCG41N1291101173&amp;2&amp;src_toppic_inpsrchzd1&amp;"/>
          <p:cNvPicPr>
            <a:picLocks noChangeAspect="1"/>
          </p:cNvPicPr>
          <p:nvPr/>
        </p:nvPicPr>
        <p:blipFill>
          <a:blip r:embed="rId1"/>
          <a:srcRect l="10381" t="11669" r="12662" b="15986"/>
          <a:stretch>
            <a:fillRect/>
          </a:stretch>
        </p:blipFill>
        <p:spPr>
          <a:xfrm>
            <a:off x="9407525" y="332105"/>
            <a:ext cx="2671445" cy="167322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288415" y="1526540"/>
            <a:ext cx="12065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zh-CN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点击</a:t>
            </a:r>
            <a:r>
              <a:rPr lang="zh-CN" altLang="zh-CN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开始</a:t>
            </a:r>
            <a:endParaRPr lang="zh-CN" altLang="zh-CN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17220" y="2005330"/>
            <a:ext cx="2415540" cy="406146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4128770" y="2005330"/>
            <a:ext cx="2433320" cy="40608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645660" y="1526540"/>
            <a:ext cx="14001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zh-CN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选择</a:t>
            </a:r>
            <a:r>
              <a:rPr lang="zh-CN" altLang="zh-CN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关卡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7378700" y="2005330"/>
            <a:ext cx="2385060" cy="40386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8134350" y="1526540"/>
            <a:ext cx="11366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zh-CN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开始</a:t>
            </a:r>
            <a:r>
              <a:rPr lang="zh-CN" altLang="zh-CN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闯关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421640" y="213360"/>
            <a:ext cx="1804035" cy="875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zh-CN" sz="4000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翻金币</a:t>
            </a:r>
            <a:endParaRPr lang="zh-CN" altLang="zh-CN" sz="4000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</p:spTree>
    <p:custDataLst>
      <p:tags r:id="rId9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9000">
              <a:srgbClr val="6F4888"/>
            </a:gs>
            <a:gs pos="82000">
              <a:srgbClr val="65729E"/>
            </a:gs>
            <a:gs pos="17000">
              <a:srgbClr val="50437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3" name="图片 2" descr="微信图片_202303261454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9450" y="0"/>
            <a:ext cx="4645660" cy="6858000"/>
          </a:xfrm>
          <a:prstGeom prst="rect">
            <a:avLst/>
          </a:prstGeom>
        </p:spPr>
      </p:pic>
      <p:cxnSp>
        <p:nvCxnSpPr>
          <p:cNvPr id="46" name="直接连接符 45"/>
          <p:cNvCxnSpPr/>
          <p:nvPr>
            <p:custDataLst>
              <p:tags r:id="rId2"/>
            </p:custDataLst>
          </p:nvPr>
        </p:nvCxnSpPr>
        <p:spPr>
          <a:xfrm flipH="1">
            <a:off x="11754168" y="-63182"/>
            <a:ext cx="27940" cy="6920865"/>
          </a:xfrm>
          <a:prstGeom prst="line">
            <a:avLst/>
          </a:prstGeom>
          <a:ln w="50800">
            <a:solidFill>
              <a:srgbClr val="21CCF6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>
            <p:custDataLst>
              <p:tags r:id="rId3"/>
            </p:custDataLst>
          </p:nvPr>
        </p:nvCxnSpPr>
        <p:spPr>
          <a:xfrm>
            <a:off x="11599545" y="-29845"/>
            <a:ext cx="13970" cy="6887845"/>
          </a:xfrm>
          <a:prstGeom prst="line">
            <a:avLst/>
          </a:prstGeom>
          <a:ln w="50800">
            <a:solidFill>
              <a:srgbClr val="DC9CFF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>
            <p:custDataLst>
              <p:tags r:id="rId4"/>
            </p:custDataLst>
          </p:nvPr>
        </p:nvCxnSpPr>
        <p:spPr>
          <a:xfrm flipH="1">
            <a:off x="11302683" y="63818"/>
            <a:ext cx="27940" cy="6920865"/>
          </a:xfrm>
          <a:prstGeom prst="line">
            <a:avLst/>
          </a:prstGeom>
          <a:ln w="50800">
            <a:solidFill>
              <a:srgbClr val="21CCF6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>
            <p:custDataLst>
              <p:tags r:id="rId5"/>
            </p:custDataLst>
          </p:nvPr>
        </p:nvCxnSpPr>
        <p:spPr>
          <a:xfrm>
            <a:off x="11148060" y="97155"/>
            <a:ext cx="13970" cy="6887845"/>
          </a:xfrm>
          <a:prstGeom prst="line">
            <a:avLst/>
          </a:prstGeom>
          <a:ln w="50800">
            <a:solidFill>
              <a:srgbClr val="DC9CFF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>
            <p:custDataLst>
              <p:tags r:id="rId6"/>
            </p:custDataLst>
          </p:nvPr>
        </p:nvCxnSpPr>
        <p:spPr>
          <a:xfrm flipH="1">
            <a:off x="11013758" y="-204787"/>
            <a:ext cx="27940" cy="6920865"/>
          </a:xfrm>
          <a:prstGeom prst="line">
            <a:avLst/>
          </a:prstGeom>
          <a:ln w="50800">
            <a:solidFill>
              <a:srgbClr val="21CCF6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7"/>
            </p:custDataLst>
          </p:nvPr>
        </p:nvSpPr>
        <p:spPr>
          <a:xfrm>
            <a:off x="6030595" y="3250883"/>
            <a:ext cx="5894705" cy="282067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 upright="0">
            <a:spAutoFit/>
          </a:bodyPr>
          <a:p>
            <a:pPr marL="0" marR="0" indent="0" algn="l" defTabSz="2438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0000" b="0" i="0" u="none" strike="noStrike" cap="none" spc="0" normalizeH="0" baseline="0">
                <a:ln>
                  <a:noFill/>
                </a:ln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/>
                <a:uFillTx/>
                <a:latin typeface="庞门正道细线体" panose="02010600030101010101" charset="-122"/>
                <a:ea typeface="庞门正道细线体" panose="02010600030101010101" charset="-122"/>
                <a:cs typeface="Aa-Best Wishes" panose="02020600040101010101" charset="0"/>
                <a:sym typeface="Canela Text Regular"/>
              </a:rPr>
              <a:t>Part one 04</a:t>
            </a:r>
            <a:endParaRPr kumimoji="0" lang="en-US" altLang="zh-CN" sz="10000" b="0" i="0" u="none" strike="noStrike" cap="none" spc="0" normalizeH="0" baseline="0">
              <a:ln>
                <a:noFill/>
              </a:ln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/>
              <a:uFillTx/>
              <a:latin typeface="庞门正道细线体" panose="02010600030101010101" charset="-122"/>
              <a:ea typeface="庞门正道细线体" panose="02010600030101010101" charset="-122"/>
              <a:cs typeface="Aa-Best Wishes" panose="02020600040101010101" charset="0"/>
              <a:sym typeface="Canela Text Regular"/>
            </a:endParaRPr>
          </a:p>
        </p:txBody>
      </p:sp>
    </p:spTree>
    <p:custDataLst>
      <p:tags r:id="rId8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2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9000">
              <a:srgbClr val="6F4888"/>
            </a:gs>
            <a:gs pos="82000">
              <a:srgbClr val="65729E"/>
            </a:gs>
            <a:gs pos="17000">
              <a:srgbClr val="50437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 descr="微信图片_20230326145423"/>
          <p:cNvPicPr>
            <a:picLocks noChangeAspect="1"/>
          </p:cNvPicPr>
          <p:nvPr/>
        </p:nvPicPr>
        <p:blipFill>
          <a:blip r:embed="rId1"/>
          <a:srcRect t="-611" b="49176"/>
          <a:stretch>
            <a:fillRect/>
          </a:stretch>
        </p:blipFill>
        <p:spPr>
          <a:xfrm>
            <a:off x="761365" y="2147570"/>
            <a:ext cx="3857625" cy="3527425"/>
          </a:xfrm>
          <a:prstGeom prst="rect">
            <a:avLst/>
          </a:prstGeom>
        </p:spPr>
      </p:pic>
      <p:cxnSp>
        <p:nvCxnSpPr>
          <p:cNvPr id="46" name="直接连接符 45"/>
          <p:cNvCxnSpPr/>
          <p:nvPr>
            <p:custDataLst>
              <p:tags r:id="rId2"/>
            </p:custDataLst>
          </p:nvPr>
        </p:nvCxnSpPr>
        <p:spPr>
          <a:xfrm flipH="1">
            <a:off x="6095048" y="43498"/>
            <a:ext cx="15240" cy="6797675"/>
          </a:xfrm>
          <a:prstGeom prst="line">
            <a:avLst/>
          </a:prstGeom>
          <a:ln w="50800">
            <a:solidFill>
              <a:srgbClr val="21CCF6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>
            <p:custDataLst>
              <p:tags r:id="rId3"/>
            </p:custDataLst>
          </p:nvPr>
        </p:nvCxnSpPr>
        <p:spPr>
          <a:xfrm rot="16200000">
            <a:off x="4021455" y="-1927860"/>
            <a:ext cx="0" cy="6885305"/>
          </a:xfrm>
          <a:prstGeom prst="line">
            <a:avLst/>
          </a:prstGeom>
          <a:ln w="50800">
            <a:solidFill>
              <a:srgbClr val="DC9CFF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http://photo-static-api.fotomore.com/creative/vcg/400/new/VCG211244560330.jpg" descr="templates\picture_hover\&amp;pky290_sjzg_VCG211244560330&amp;2&amp;src_toppic_inpsrchzd1&amp;"/>
          <p:cNvPicPr>
            <a:picLocks noChangeAspect="1"/>
          </p:cNvPicPr>
          <p:nvPr/>
        </p:nvPicPr>
        <p:blipFill>
          <a:blip r:embed="rId4">
            <a:alphaModFix amt="40000"/>
          </a:blip>
          <a:srcRect l="21300" r="30314" b="29106"/>
          <a:stretch>
            <a:fillRect/>
          </a:stretch>
        </p:blipFill>
        <p:spPr>
          <a:xfrm>
            <a:off x="6731635" y="1933575"/>
            <a:ext cx="5460365" cy="4907915"/>
          </a:xfrm>
          <a:prstGeom prst="rect">
            <a:avLst/>
          </a:prstGeom>
        </p:spPr>
      </p:pic>
      <p:pic>
        <p:nvPicPr>
          <p:cNvPr id="6" name="http://photo-static-api.fotomore.com/creative/vcg/400/new/VCG41N1291101173.jpg" descr="templates\picture_hover\&amp;pky390_sjzg_VCG41N1291101173&amp;2&amp;src_toppic_inpsrchzd1&amp;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l="10381" t="11669" r="12662" b="15986"/>
          <a:stretch>
            <a:fillRect/>
          </a:stretch>
        </p:blipFill>
        <p:spPr>
          <a:xfrm>
            <a:off x="9407525" y="332105"/>
            <a:ext cx="2671445" cy="167322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731635" y="3683000"/>
            <a:ext cx="4684395" cy="14097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zh-CN" altLang="en-US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但由于时间紧迫，项目还过于粗糙，有些模块还未实现或组合在一起。在这之后也将努力学习，不断提升自己的技术，做出满意的项目！</a:t>
            </a:r>
            <a:endParaRPr lang="zh-CN" altLang="en-US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506210" y="2147570"/>
            <a:ext cx="4290060" cy="5911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zh-CN" altLang="en-US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本次为期两周的实训收获颇多，各位指导老师让我们感受到了企业氛围。我们学会利用</a:t>
            </a:r>
            <a:r>
              <a:rPr lang="en-US" altLang="zh-CN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QT</a:t>
            </a:r>
            <a:r>
              <a:rPr lang="zh-CN" altLang="en-US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编写一些建议的</a:t>
            </a:r>
            <a:r>
              <a:rPr lang="en-US" altLang="zh-CN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UI</a:t>
            </a:r>
            <a:r>
              <a:rPr lang="zh-CN" altLang="en-US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界面，和一些有趣的小程序。</a:t>
            </a:r>
            <a:endParaRPr lang="zh-CN" altLang="en-US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156970" y="495935"/>
            <a:ext cx="4256405" cy="7099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5400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总结</a:t>
            </a:r>
            <a:endParaRPr lang="zh-CN" altLang="en-US" sz="5400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1" grpId="0"/>
      <p:bldP spid="11" grpId="1"/>
      <p:bldP spid="10" grpId="0"/>
      <p:bldP spid="10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 useBgFill="1">
        <p:nvSpPr>
          <p:cNvPr id="3" name="任意多边形 2"/>
          <p:cNvSpPr/>
          <p:nvPr>
            <p:custDataLst>
              <p:tags r:id="rId2"/>
            </p:custDataLst>
          </p:nvPr>
        </p:nvSpPr>
        <p:spPr>
          <a:xfrm>
            <a:off x="6348307" y="-254000"/>
            <a:ext cx="5843693" cy="685800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3804" h="16200">
                <a:moveTo>
                  <a:pt x="7994" y="5080"/>
                </a:moveTo>
                <a:cubicBezTo>
                  <a:pt x="8430" y="5080"/>
                  <a:pt x="8784" y="5434"/>
                  <a:pt x="8784" y="5870"/>
                </a:cubicBezTo>
                <a:lnTo>
                  <a:pt x="8784" y="10750"/>
                </a:lnTo>
                <a:cubicBezTo>
                  <a:pt x="8784" y="11186"/>
                  <a:pt x="8430" y="11540"/>
                  <a:pt x="7994" y="11540"/>
                </a:cubicBezTo>
                <a:cubicBezTo>
                  <a:pt x="7558" y="11540"/>
                  <a:pt x="7204" y="11186"/>
                  <a:pt x="7204" y="10750"/>
                </a:cubicBezTo>
                <a:lnTo>
                  <a:pt x="7204" y="5870"/>
                </a:lnTo>
                <a:cubicBezTo>
                  <a:pt x="7204" y="5434"/>
                  <a:pt x="7558" y="5080"/>
                  <a:pt x="7994" y="5080"/>
                </a:cubicBezTo>
                <a:close/>
                <a:moveTo>
                  <a:pt x="790" y="4380"/>
                </a:moveTo>
                <a:cubicBezTo>
                  <a:pt x="1226" y="4380"/>
                  <a:pt x="1580" y="4734"/>
                  <a:pt x="1580" y="5170"/>
                </a:cubicBezTo>
                <a:lnTo>
                  <a:pt x="1580" y="11270"/>
                </a:lnTo>
                <a:cubicBezTo>
                  <a:pt x="1580" y="11706"/>
                  <a:pt x="1226" y="12060"/>
                  <a:pt x="790" y="12060"/>
                </a:cubicBezTo>
                <a:cubicBezTo>
                  <a:pt x="354" y="12060"/>
                  <a:pt x="0" y="11706"/>
                  <a:pt x="0" y="11270"/>
                </a:cubicBezTo>
                <a:lnTo>
                  <a:pt x="0" y="5170"/>
                </a:lnTo>
                <a:cubicBezTo>
                  <a:pt x="0" y="4734"/>
                  <a:pt x="354" y="4380"/>
                  <a:pt x="790" y="4380"/>
                </a:cubicBezTo>
                <a:close/>
                <a:moveTo>
                  <a:pt x="9796" y="3420"/>
                </a:moveTo>
                <a:cubicBezTo>
                  <a:pt x="10232" y="3420"/>
                  <a:pt x="10586" y="3774"/>
                  <a:pt x="10586" y="4210"/>
                </a:cubicBezTo>
                <a:lnTo>
                  <a:pt x="10586" y="16200"/>
                </a:lnTo>
                <a:lnTo>
                  <a:pt x="9006" y="16200"/>
                </a:lnTo>
                <a:lnTo>
                  <a:pt x="9006" y="4210"/>
                </a:lnTo>
                <a:cubicBezTo>
                  <a:pt x="9006" y="3774"/>
                  <a:pt x="9360" y="3420"/>
                  <a:pt x="9796" y="3420"/>
                </a:cubicBezTo>
                <a:close/>
                <a:moveTo>
                  <a:pt x="13392" y="3300"/>
                </a:moveTo>
                <a:cubicBezTo>
                  <a:pt x="13542" y="3300"/>
                  <a:pt x="13682" y="3342"/>
                  <a:pt x="13802" y="3414"/>
                </a:cubicBezTo>
                <a:lnTo>
                  <a:pt x="13804" y="3416"/>
                </a:lnTo>
                <a:lnTo>
                  <a:pt x="13804" y="13422"/>
                </a:lnTo>
                <a:lnTo>
                  <a:pt x="13802" y="13424"/>
                </a:lnTo>
                <a:cubicBezTo>
                  <a:pt x="13682" y="13496"/>
                  <a:pt x="13542" y="13538"/>
                  <a:pt x="13392" y="13538"/>
                </a:cubicBezTo>
                <a:cubicBezTo>
                  <a:pt x="12956" y="13538"/>
                  <a:pt x="12602" y="13184"/>
                  <a:pt x="12602" y="12748"/>
                </a:cubicBezTo>
                <a:lnTo>
                  <a:pt x="12602" y="4090"/>
                </a:lnTo>
                <a:cubicBezTo>
                  <a:pt x="12602" y="3654"/>
                  <a:pt x="12956" y="3300"/>
                  <a:pt x="13392" y="3300"/>
                </a:cubicBezTo>
                <a:close/>
                <a:moveTo>
                  <a:pt x="2596" y="2797"/>
                </a:moveTo>
                <a:cubicBezTo>
                  <a:pt x="3032" y="2797"/>
                  <a:pt x="3386" y="3151"/>
                  <a:pt x="3386" y="3587"/>
                </a:cubicBezTo>
                <a:lnTo>
                  <a:pt x="3386" y="12467"/>
                </a:lnTo>
                <a:cubicBezTo>
                  <a:pt x="3386" y="12903"/>
                  <a:pt x="3032" y="13257"/>
                  <a:pt x="2596" y="13257"/>
                </a:cubicBezTo>
                <a:cubicBezTo>
                  <a:pt x="2160" y="13257"/>
                  <a:pt x="1806" y="12903"/>
                  <a:pt x="1806" y="12467"/>
                </a:cubicBezTo>
                <a:lnTo>
                  <a:pt x="1806" y="3587"/>
                </a:lnTo>
                <a:cubicBezTo>
                  <a:pt x="1806" y="3151"/>
                  <a:pt x="2160" y="2797"/>
                  <a:pt x="2596" y="2797"/>
                </a:cubicBezTo>
                <a:close/>
                <a:moveTo>
                  <a:pt x="6192" y="1602"/>
                </a:moveTo>
                <a:cubicBezTo>
                  <a:pt x="6628" y="1602"/>
                  <a:pt x="6982" y="1956"/>
                  <a:pt x="6982" y="2392"/>
                </a:cubicBezTo>
                <a:lnTo>
                  <a:pt x="6982" y="9753"/>
                </a:lnTo>
                <a:cubicBezTo>
                  <a:pt x="6982" y="10189"/>
                  <a:pt x="6628" y="10543"/>
                  <a:pt x="6192" y="10543"/>
                </a:cubicBezTo>
                <a:cubicBezTo>
                  <a:pt x="5756" y="10543"/>
                  <a:pt x="5402" y="10189"/>
                  <a:pt x="5402" y="9753"/>
                </a:cubicBezTo>
                <a:lnTo>
                  <a:pt x="5402" y="2392"/>
                </a:lnTo>
                <a:cubicBezTo>
                  <a:pt x="5402" y="1956"/>
                  <a:pt x="5756" y="1602"/>
                  <a:pt x="6192" y="1602"/>
                </a:cubicBezTo>
                <a:close/>
                <a:moveTo>
                  <a:pt x="11594" y="747"/>
                </a:moveTo>
                <a:cubicBezTo>
                  <a:pt x="12030" y="747"/>
                  <a:pt x="12384" y="1101"/>
                  <a:pt x="12384" y="1537"/>
                </a:cubicBezTo>
                <a:lnTo>
                  <a:pt x="12384" y="8477"/>
                </a:lnTo>
                <a:cubicBezTo>
                  <a:pt x="12384" y="8913"/>
                  <a:pt x="12030" y="9267"/>
                  <a:pt x="11594" y="9267"/>
                </a:cubicBezTo>
                <a:cubicBezTo>
                  <a:pt x="11158" y="9267"/>
                  <a:pt x="10804" y="8913"/>
                  <a:pt x="10804" y="8477"/>
                </a:cubicBezTo>
                <a:lnTo>
                  <a:pt x="10804" y="1537"/>
                </a:lnTo>
                <a:cubicBezTo>
                  <a:pt x="10804" y="1101"/>
                  <a:pt x="11158" y="747"/>
                  <a:pt x="11594" y="747"/>
                </a:cubicBezTo>
                <a:close/>
                <a:moveTo>
                  <a:pt x="3604" y="0"/>
                </a:moveTo>
                <a:lnTo>
                  <a:pt x="5184" y="0"/>
                </a:lnTo>
                <a:lnTo>
                  <a:pt x="5184" y="14346"/>
                </a:lnTo>
                <a:cubicBezTo>
                  <a:pt x="5184" y="14782"/>
                  <a:pt x="4830" y="15136"/>
                  <a:pt x="4394" y="15136"/>
                </a:cubicBezTo>
                <a:cubicBezTo>
                  <a:pt x="3958" y="15136"/>
                  <a:pt x="3604" y="14782"/>
                  <a:pt x="3604" y="14346"/>
                </a:cubicBezTo>
                <a:lnTo>
                  <a:pt x="3604" y="0"/>
                </a:lnTo>
                <a:close/>
              </a:path>
            </a:pathLst>
          </a:custGeom>
          <a:ln>
            <a:noFill/>
          </a:ln>
          <a:effectLst>
            <a:outerShdw blurRad="203200" dist="12700" sx="103000" sy="103000" algn="tl" rotWithShape="0">
              <a:prstClr val="black">
                <a:alpha val="10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200"/>
          </a:p>
        </p:txBody>
      </p:sp>
      <p:sp>
        <p:nvSpPr>
          <p:cNvPr id="5" name="文本框 4"/>
          <p:cNvSpPr txBox="1"/>
          <p:nvPr/>
        </p:nvSpPr>
        <p:spPr>
          <a:xfrm>
            <a:off x="466725" y="769620"/>
            <a:ext cx="7704455" cy="17735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0000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Thank You</a:t>
            </a:r>
            <a:endParaRPr lang="en-US" altLang="zh-CN" sz="10000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683260" y="2543175"/>
            <a:ext cx="5664835" cy="7905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zh-CN" sz="30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Harshita" panose="02000503000000000000" charset="0"/>
                <a:ea typeface="庞门正道细线体" panose="02010600030101010101" charset="-122"/>
                <a:cs typeface="Harshita" panose="02000503000000000000" charset="0"/>
                <a:sym typeface="小小方块手写体" panose="02000503000000000000" charset="-122"/>
              </a:rPr>
              <a:t>Cyber</a:t>
            </a:r>
            <a:r>
              <a:rPr lang="zh-CN" altLang="zh-CN" sz="3000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latin typeface="Harshita" panose="02000503000000000000" charset="0"/>
                <a:ea typeface="庞门正道细线体" panose="02010600030101010101" charset="-122"/>
                <a:cs typeface="Harshita" panose="02000503000000000000" charset="0"/>
                <a:sym typeface="小小方块手写体" panose="02000503000000000000" charset="-122"/>
              </a:rPr>
              <a:t>punk</a:t>
            </a:r>
            <a:r>
              <a:rPr lang="en-US" altLang="zh-CN" sz="3000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latin typeface="Harshita" panose="02000503000000000000" charset="0"/>
                <a:ea typeface="庞门正道细线体" panose="02010600030101010101" charset="-122"/>
                <a:cs typeface="Harshita" panose="02000503000000000000" charset="0"/>
                <a:sym typeface="小小方块手写体" panose="02000503000000000000" charset="-122"/>
              </a:rPr>
              <a:t> Stule Template</a:t>
            </a:r>
            <a:endParaRPr lang="en-US" altLang="zh-CN" sz="3000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latin typeface="Harshita" panose="02000503000000000000" charset="0"/>
              <a:ea typeface="庞门正道细线体" panose="02010600030101010101" charset="-122"/>
              <a:cs typeface="Harshita" panose="02000503000000000000" charset="0"/>
              <a:sym typeface="小小方块手写体" panose="02000503000000000000" charset="-122"/>
            </a:endParaRPr>
          </a:p>
        </p:txBody>
      </p:sp>
      <p:pic>
        <p:nvPicPr>
          <p:cNvPr id="12" name="图片 11" descr="摄图网_40155760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15" y="2782570"/>
            <a:ext cx="5326380" cy="129222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3" grpId="1" animBg="1"/>
      <p:bldP spid="5" grpId="0"/>
      <p:bldP spid="5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 useBgFill="1">
        <p:nvSpPr>
          <p:cNvPr id="3" name="任意多边形 2"/>
          <p:cNvSpPr/>
          <p:nvPr>
            <p:custDataLst>
              <p:tags r:id="rId2"/>
            </p:custDataLst>
          </p:nvPr>
        </p:nvSpPr>
        <p:spPr>
          <a:xfrm>
            <a:off x="6348307" y="-254000"/>
            <a:ext cx="5843693" cy="685800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3804" h="16200">
                <a:moveTo>
                  <a:pt x="7994" y="5080"/>
                </a:moveTo>
                <a:cubicBezTo>
                  <a:pt x="8430" y="5080"/>
                  <a:pt x="8784" y="5434"/>
                  <a:pt x="8784" y="5870"/>
                </a:cubicBezTo>
                <a:lnTo>
                  <a:pt x="8784" y="10750"/>
                </a:lnTo>
                <a:cubicBezTo>
                  <a:pt x="8784" y="11186"/>
                  <a:pt x="8430" y="11540"/>
                  <a:pt x="7994" y="11540"/>
                </a:cubicBezTo>
                <a:cubicBezTo>
                  <a:pt x="7558" y="11540"/>
                  <a:pt x="7204" y="11186"/>
                  <a:pt x="7204" y="10750"/>
                </a:cubicBezTo>
                <a:lnTo>
                  <a:pt x="7204" y="5870"/>
                </a:lnTo>
                <a:cubicBezTo>
                  <a:pt x="7204" y="5434"/>
                  <a:pt x="7558" y="5080"/>
                  <a:pt x="7994" y="5080"/>
                </a:cubicBezTo>
                <a:close/>
                <a:moveTo>
                  <a:pt x="790" y="4380"/>
                </a:moveTo>
                <a:cubicBezTo>
                  <a:pt x="1226" y="4380"/>
                  <a:pt x="1580" y="4734"/>
                  <a:pt x="1580" y="5170"/>
                </a:cubicBezTo>
                <a:lnTo>
                  <a:pt x="1580" y="11270"/>
                </a:lnTo>
                <a:cubicBezTo>
                  <a:pt x="1580" y="11706"/>
                  <a:pt x="1226" y="12060"/>
                  <a:pt x="790" y="12060"/>
                </a:cubicBezTo>
                <a:cubicBezTo>
                  <a:pt x="354" y="12060"/>
                  <a:pt x="0" y="11706"/>
                  <a:pt x="0" y="11270"/>
                </a:cubicBezTo>
                <a:lnTo>
                  <a:pt x="0" y="5170"/>
                </a:lnTo>
                <a:cubicBezTo>
                  <a:pt x="0" y="4734"/>
                  <a:pt x="354" y="4380"/>
                  <a:pt x="790" y="4380"/>
                </a:cubicBezTo>
                <a:close/>
                <a:moveTo>
                  <a:pt x="9796" y="3420"/>
                </a:moveTo>
                <a:cubicBezTo>
                  <a:pt x="10232" y="3420"/>
                  <a:pt x="10586" y="3774"/>
                  <a:pt x="10586" y="4210"/>
                </a:cubicBezTo>
                <a:lnTo>
                  <a:pt x="10586" y="16200"/>
                </a:lnTo>
                <a:lnTo>
                  <a:pt x="9006" y="16200"/>
                </a:lnTo>
                <a:lnTo>
                  <a:pt x="9006" y="4210"/>
                </a:lnTo>
                <a:cubicBezTo>
                  <a:pt x="9006" y="3774"/>
                  <a:pt x="9360" y="3420"/>
                  <a:pt x="9796" y="3420"/>
                </a:cubicBezTo>
                <a:close/>
                <a:moveTo>
                  <a:pt x="13392" y="3300"/>
                </a:moveTo>
                <a:cubicBezTo>
                  <a:pt x="13542" y="3300"/>
                  <a:pt x="13682" y="3342"/>
                  <a:pt x="13802" y="3414"/>
                </a:cubicBezTo>
                <a:lnTo>
                  <a:pt x="13804" y="3416"/>
                </a:lnTo>
                <a:lnTo>
                  <a:pt x="13804" y="13422"/>
                </a:lnTo>
                <a:lnTo>
                  <a:pt x="13802" y="13424"/>
                </a:lnTo>
                <a:cubicBezTo>
                  <a:pt x="13682" y="13496"/>
                  <a:pt x="13542" y="13538"/>
                  <a:pt x="13392" y="13538"/>
                </a:cubicBezTo>
                <a:cubicBezTo>
                  <a:pt x="12956" y="13538"/>
                  <a:pt x="12602" y="13184"/>
                  <a:pt x="12602" y="12748"/>
                </a:cubicBezTo>
                <a:lnTo>
                  <a:pt x="12602" y="4090"/>
                </a:lnTo>
                <a:cubicBezTo>
                  <a:pt x="12602" y="3654"/>
                  <a:pt x="12956" y="3300"/>
                  <a:pt x="13392" y="3300"/>
                </a:cubicBezTo>
                <a:close/>
                <a:moveTo>
                  <a:pt x="2596" y="2797"/>
                </a:moveTo>
                <a:cubicBezTo>
                  <a:pt x="3032" y="2797"/>
                  <a:pt x="3386" y="3151"/>
                  <a:pt x="3386" y="3587"/>
                </a:cubicBezTo>
                <a:lnTo>
                  <a:pt x="3386" y="12467"/>
                </a:lnTo>
                <a:cubicBezTo>
                  <a:pt x="3386" y="12903"/>
                  <a:pt x="3032" y="13257"/>
                  <a:pt x="2596" y="13257"/>
                </a:cubicBezTo>
                <a:cubicBezTo>
                  <a:pt x="2160" y="13257"/>
                  <a:pt x="1806" y="12903"/>
                  <a:pt x="1806" y="12467"/>
                </a:cubicBezTo>
                <a:lnTo>
                  <a:pt x="1806" y="3587"/>
                </a:lnTo>
                <a:cubicBezTo>
                  <a:pt x="1806" y="3151"/>
                  <a:pt x="2160" y="2797"/>
                  <a:pt x="2596" y="2797"/>
                </a:cubicBezTo>
                <a:close/>
                <a:moveTo>
                  <a:pt x="6192" y="1602"/>
                </a:moveTo>
                <a:cubicBezTo>
                  <a:pt x="6628" y="1602"/>
                  <a:pt x="6982" y="1956"/>
                  <a:pt x="6982" y="2392"/>
                </a:cubicBezTo>
                <a:lnTo>
                  <a:pt x="6982" y="9753"/>
                </a:lnTo>
                <a:cubicBezTo>
                  <a:pt x="6982" y="10189"/>
                  <a:pt x="6628" y="10543"/>
                  <a:pt x="6192" y="10543"/>
                </a:cubicBezTo>
                <a:cubicBezTo>
                  <a:pt x="5756" y="10543"/>
                  <a:pt x="5402" y="10189"/>
                  <a:pt x="5402" y="9753"/>
                </a:cubicBezTo>
                <a:lnTo>
                  <a:pt x="5402" y="2392"/>
                </a:lnTo>
                <a:cubicBezTo>
                  <a:pt x="5402" y="1956"/>
                  <a:pt x="5756" y="1602"/>
                  <a:pt x="6192" y="1602"/>
                </a:cubicBezTo>
                <a:close/>
                <a:moveTo>
                  <a:pt x="11594" y="747"/>
                </a:moveTo>
                <a:cubicBezTo>
                  <a:pt x="12030" y="747"/>
                  <a:pt x="12384" y="1101"/>
                  <a:pt x="12384" y="1537"/>
                </a:cubicBezTo>
                <a:lnTo>
                  <a:pt x="12384" y="8477"/>
                </a:lnTo>
                <a:cubicBezTo>
                  <a:pt x="12384" y="8913"/>
                  <a:pt x="12030" y="9267"/>
                  <a:pt x="11594" y="9267"/>
                </a:cubicBezTo>
                <a:cubicBezTo>
                  <a:pt x="11158" y="9267"/>
                  <a:pt x="10804" y="8913"/>
                  <a:pt x="10804" y="8477"/>
                </a:cubicBezTo>
                <a:lnTo>
                  <a:pt x="10804" y="1537"/>
                </a:lnTo>
                <a:cubicBezTo>
                  <a:pt x="10804" y="1101"/>
                  <a:pt x="11158" y="747"/>
                  <a:pt x="11594" y="747"/>
                </a:cubicBezTo>
                <a:close/>
                <a:moveTo>
                  <a:pt x="3604" y="0"/>
                </a:moveTo>
                <a:lnTo>
                  <a:pt x="5184" y="0"/>
                </a:lnTo>
                <a:lnTo>
                  <a:pt x="5184" y="14346"/>
                </a:lnTo>
                <a:cubicBezTo>
                  <a:pt x="5184" y="14782"/>
                  <a:pt x="4830" y="15136"/>
                  <a:pt x="4394" y="15136"/>
                </a:cubicBezTo>
                <a:cubicBezTo>
                  <a:pt x="3958" y="15136"/>
                  <a:pt x="3604" y="14782"/>
                  <a:pt x="3604" y="14346"/>
                </a:cubicBezTo>
                <a:lnTo>
                  <a:pt x="3604" y="0"/>
                </a:lnTo>
                <a:close/>
              </a:path>
            </a:pathLst>
          </a:custGeom>
          <a:ln>
            <a:noFill/>
          </a:ln>
          <a:effectLst>
            <a:outerShdw blurRad="203200" dist="12700" sx="103000" sy="103000" algn="tl" rotWithShape="0">
              <a:prstClr val="black">
                <a:alpha val="10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200"/>
          </a:p>
        </p:txBody>
      </p:sp>
      <p:sp>
        <p:nvSpPr>
          <p:cNvPr id="4" name="文本框 3"/>
          <p:cNvSpPr txBox="1"/>
          <p:nvPr/>
        </p:nvSpPr>
        <p:spPr>
          <a:xfrm>
            <a:off x="374015" y="817245"/>
            <a:ext cx="7704455" cy="17735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zh-CN" sz="88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Cyber</a:t>
            </a:r>
            <a:r>
              <a:rPr lang="zh-CN" altLang="zh-CN" sz="8800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punk</a:t>
            </a:r>
            <a:endParaRPr lang="zh-CN" altLang="zh-CN" sz="8800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  <a:p>
            <a:r>
              <a:rPr lang="zh-CN" altLang="zh-CN" sz="8800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操作系统</a:t>
            </a:r>
            <a:endParaRPr lang="zh-CN" altLang="zh-CN" sz="8800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pic>
        <p:nvPicPr>
          <p:cNvPr id="12" name="图片 11" descr="摄图网_40155760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640840" y="5400675"/>
            <a:ext cx="5326380" cy="1292225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>
            <a:off x="549910" y="4660265"/>
            <a:ext cx="6702425" cy="11950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zh-CN" altLang="en-US" sz="3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组长：王铭</a:t>
            </a:r>
            <a:r>
              <a:rPr lang="zh-CN" altLang="en-US" sz="3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星</a:t>
            </a:r>
            <a:endParaRPr lang="zh-CN" altLang="en-US" sz="3500" b="1" spc="3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  <a:p>
            <a:pPr algn="l"/>
            <a:r>
              <a:rPr lang="zh-CN" altLang="en-US" sz="3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组员：胡志朝</a:t>
            </a:r>
            <a:r>
              <a:rPr lang="en-US" altLang="zh-CN" sz="3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 </a:t>
            </a:r>
            <a:r>
              <a:rPr lang="zh-CN" altLang="en-US" sz="3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杨明伟</a:t>
            </a:r>
            <a:r>
              <a:rPr lang="en-US" altLang="zh-CN" sz="3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 </a:t>
            </a:r>
            <a:r>
              <a:rPr lang="zh-CN" altLang="en-US" sz="3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陈昌</a:t>
            </a:r>
            <a:r>
              <a:rPr lang="zh-CN" altLang="en-US" sz="3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前</a:t>
            </a:r>
            <a:endParaRPr lang="zh-CN" altLang="en-US" sz="3500" b="1" spc="3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  <a:p>
            <a:pPr algn="l"/>
            <a:r>
              <a:rPr lang="en-US" altLang="zh-CN" sz="3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      </a:t>
            </a:r>
            <a:r>
              <a:rPr lang="zh-CN" altLang="en-US" sz="3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周汝林</a:t>
            </a:r>
            <a:r>
              <a:rPr lang="en-US" altLang="zh-CN" sz="3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 </a:t>
            </a:r>
            <a:r>
              <a:rPr lang="zh-CN" altLang="en-US" sz="3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金</a:t>
            </a:r>
            <a:r>
              <a:rPr lang="zh-CN" altLang="en-US" sz="3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跃</a:t>
            </a:r>
            <a:endParaRPr lang="zh-CN" altLang="en-US" sz="3500" b="1" spc="3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511550" y="3807460"/>
            <a:ext cx="1884680" cy="9131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zh-CN" altLang="en-US" sz="3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十二组</a:t>
            </a:r>
            <a:endParaRPr lang="zh-CN" altLang="en-US" sz="3500" b="1" spc="3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3" grpId="1" animBg="1"/>
      <p:bldP spid="4" grpId="0"/>
      <p:bldP spid="4" grpId="1"/>
      <p:bldP spid="5" grpId="0"/>
      <p:bldP spid="5" grpId="1"/>
      <p:bldP spid="8" grpId="0"/>
      <p:bldP spid="8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9000">
              <a:srgbClr val="6F4888"/>
            </a:gs>
            <a:gs pos="82000">
              <a:srgbClr val="65729E"/>
            </a:gs>
            <a:gs pos="17000">
              <a:srgbClr val="50437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微信图片_202303261454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741420" cy="6858000"/>
          </a:xfrm>
          <a:prstGeom prst="rect">
            <a:avLst/>
          </a:prstGeom>
        </p:spPr>
      </p:pic>
      <p:sp>
        <p:nvSpPr>
          <p:cNvPr id="2" name="The theme of this presentation is about Sunset"/>
          <p:cNvSpPr txBox="1"/>
          <p:nvPr/>
        </p:nvSpPr>
        <p:spPr>
          <a:xfrm>
            <a:off x="8051800" y="2818131"/>
            <a:ext cx="3322955" cy="64135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25400" tIns="25400" rIns="25400" bIns="25400" numCol="1" anchor="ctr">
            <a:spAutoFit/>
          </a:bodyPr>
          <a:lstStyle>
            <a:lvl1pPr>
              <a:lnSpc>
                <a:spcPct val="120000"/>
              </a:lnSpc>
              <a:defRPr>
                <a:solidFill>
                  <a:srgbClr val="424C3D"/>
                </a:solidFill>
                <a:latin typeface="方正兰亭超细黑简体" panose="02000000000000000000" charset="-122"/>
                <a:ea typeface="方正兰亭超细黑简体" panose="02000000000000000000" charset="-122"/>
                <a:cs typeface="方正兰亭超细黑简体" panose="02000000000000000000" charset="-122"/>
                <a:sym typeface="方正兰亭超细黑简体" panose="02000000000000000000" charset="-122"/>
              </a:defRPr>
            </a:lvl1pPr>
          </a:lstStyle>
          <a:p>
            <a:r>
              <a:rPr lang="zh-CN" sz="3200">
                <a:gradFill>
                  <a:gsLst>
                    <a:gs pos="40000">
                      <a:srgbClr val="B2CBFF"/>
                    </a:gs>
                    <a:gs pos="74000">
                      <a:srgbClr val="9386B7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latin typeface="汉仪黑方简" panose="00020600040101010101" charset="-122"/>
                <a:ea typeface="汉仪黑方简" panose="00020600040101010101" charset="-122"/>
                <a:cs typeface="Zapfino" panose="03030300040707070C03" charset="0"/>
              </a:rPr>
              <a:t>项目框架</a:t>
            </a:r>
            <a:endParaRPr lang="zh-CN" sz="3200">
              <a:gradFill>
                <a:gsLst>
                  <a:gs pos="40000">
                    <a:srgbClr val="B2CBFF"/>
                  </a:gs>
                  <a:gs pos="74000">
                    <a:srgbClr val="9386B7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latin typeface="汉仪黑方简" panose="00020600040101010101" charset="-122"/>
              <a:ea typeface="汉仪黑方简" panose="00020600040101010101" charset="-122"/>
              <a:cs typeface="Zapfino" panose="03030300040707070C03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034020" y="2362200"/>
            <a:ext cx="3340735" cy="49339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 upright="0">
            <a:spAutoFit/>
          </a:bodyPr>
          <a:p>
            <a:pPr marL="0" marR="0" indent="0" algn="l" defTabSz="2438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200" b="0" i="0" u="none" strike="noStrike" cap="none" spc="0" normalizeH="0" baseline="0">
                <a:ln>
                  <a:noFill/>
                </a:ln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/>
                <a:uFillTx/>
                <a:latin typeface="庞门正道细线体" panose="02010600030101010101" charset="-122"/>
                <a:ea typeface="庞门正道细线体" panose="02010600030101010101" charset="-122"/>
                <a:cs typeface="Aa-Best Wishes" panose="02020600040101010101" charset="0"/>
                <a:sym typeface="Canela Text Regular"/>
              </a:rPr>
              <a:t>Part two 02</a:t>
            </a:r>
            <a:endParaRPr kumimoji="0" lang="en-US" altLang="zh-CN" sz="3200" b="0" i="0" u="none" strike="noStrike" cap="none" spc="0" normalizeH="0" baseline="0">
              <a:ln>
                <a:noFill/>
              </a:ln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/>
              <a:uFillTx/>
              <a:latin typeface="庞门正道细线体" panose="02010600030101010101" charset="-122"/>
              <a:ea typeface="庞门正道细线体" panose="02010600030101010101" charset="-122"/>
              <a:cs typeface="Aa-Best Wishes" panose="02020600040101010101" charset="0"/>
              <a:sym typeface="Canela Text Regular"/>
            </a:endParaRPr>
          </a:p>
        </p:txBody>
      </p:sp>
      <p:sp>
        <p:nvSpPr>
          <p:cNvPr id="5" name="The theme of this presentation is about Sunset"/>
          <p:cNvSpPr txBox="1"/>
          <p:nvPr/>
        </p:nvSpPr>
        <p:spPr>
          <a:xfrm>
            <a:off x="4460875" y="2818131"/>
            <a:ext cx="3322955" cy="64135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25400" tIns="25400" rIns="25400" bIns="25400" numCol="1" anchor="ctr">
            <a:spAutoFit/>
          </a:bodyPr>
          <a:lstStyle>
            <a:lvl1pPr>
              <a:lnSpc>
                <a:spcPct val="120000"/>
              </a:lnSpc>
              <a:defRPr>
                <a:solidFill>
                  <a:srgbClr val="424C3D"/>
                </a:solidFill>
                <a:latin typeface="方正兰亭超细黑简体" panose="02000000000000000000" charset="-122"/>
                <a:ea typeface="方正兰亭超细黑简体" panose="02000000000000000000" charset="-122"/>
                <a:cs typeface="方正兰亭超细黑简体" panose="02000000000000000000" charset="-122"/>
                <a:sym typeface="方正兰亭超细黑简体" panose="02000000000000000000" charset="-122"/>
              </a:defRPr>
            </a:lvl1pPr>
          </a:lstStyle>
          <a:p>
            <a:r>
              <a:rPr lang="zh-CN" sz="3200">
                <a:gradFill>
                  <a:gsLst>
                    <a:gs pos="40000">
                      <a:srgbClr val="B2CBFF"/>
                    </a:gs>
                    <a:gs pos="74000">
                      <a:srgbClr val="8B74AF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latin typeface="汉仪黑方简" panose="00020600040101010101" charset="-122"/>
                <a:ea typeface="汉仪黑方简" panose="00020600040101010101" charset="-122"/>
                <a:cs typeface="Harshita" panose="02000503000000000000" charset="0"/>
              </a:rPr>
              <a:t>概述</a:t>
            </a:r>
            <a:endParaRPr lang="zh-CN" sz="3200">
              <a:gradFill>
                <a:gsLst>
                  <a:gs pos="40000">
                    <a:srgbClr val="B2CBFF"/>
                  </a:gs>
                  <a:gs pos="74000">
                    <a:srgbClr val="8B74AF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latin typeface="汉仪黑方简" panose="00020600040101010101" charset="-122"/>
              <a:ea typeface="汉仪黑方简" panose="00020600040101010101" charset="-122"/>
              <a:cs typeface="Harshita" panose="02000503000000000000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443095" y="2362200"/>
            <a:ext cx="3340735" cy="49339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 upright="0">
            <a:spAutoFit/>
          </a:bodyPr>
          <a:p>
            <a:pPr marL="0" marR="0" indent="0" algn="l" defTabSz="2438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200" b="0" i="0" u="none" strike="noStrike" cap="none" spc="0" normalizeH="0" baseline="0">
                <a:ln>
                  <a:noFill/>
                </a:ln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/>
                <a:uFillTx/>
                <a:latin typeface="庞门正道细线体" panose="02010600030101010101" charset="-122"/>
                <a:ea typeface="庞门正道细线体" panose="02010600030101010101" charset="-122"/>
                <a:cs typeface="Aa-Best Wishes" panose="02020600040101010101" charset="0"/>
                <a:sym typeface="Canela Text Regular"/>
              </a:rPr>
              <a:t>Part one 01</a:t>
            </a:r>
            <a:endParaRPr kumimoji="0" lang="en-US" altLang="zh-CN" sz="3200" b="0" i="0" u="none" strike="noStrike" cap="none" spc="0" normalizeH="0" baseline="0">
              <a:ln>
                <a:noFill/>
              </a:ln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/>
              <a:uFillTx/>
              <a:latin typeface="庞门正道细线体" panose="02010600030101010101" charset="-122"/>
              <a:ea typeface="庞门正道细线体" panose="02010600030101010101" charset="-122"/>
              <a:cs typeface="Aa-Best Wishes" panose="02020600040101010101" charset="0"/>
              <a:sym typeface="Canela Text Regular"/>
            </a:endParaRPr>
          </a:p>
        </p:txBody>
      </p:sp>
      <p:sp>
        <p:nvSpPr>
          <p:cNvPr id="14" name="The theme of this presentation is about Sunset"/>
          <p:cNvSpPr txBox="1"/>
          <p:nvPr/>
        </p:nvSpPr>
        <p:spPr>
          <a:xfrm>
            <a:off x="4443095" y="4434206"/>
            <a:ext cx="3322955" cy="64135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25400" tIns="25400" rIns="25400" bIns="25400" numCol="1" anchor="ctr">
            <a:spAutoFit/>
          </a:bodyPr>
          <a:lstStyle>
            <a:lvl1pPr>
              <a:lnSpc>
                <a:spcPct val="120000"/>
              </a:lnSpc>
              <a:defRPr>
                <a:solidFill>
                  <a:srgbClr val="424C3D"/>
                </a:solidFill>
                <a:latin typeface="方正兰亭超细黑简体" panose="02000000000000000000" charset="-122"/>
                <a:ea typeface="方正兰亭超细黑简体" panose="02000000000000000000" charset="-122"/>
                <a:cs typeface="方正兰亭超细黑简体" panose="02000000000000000000" charset="-122"/>
                <a:sym typeface="方正兰亭超细黑简体" panose="02000000000000000000" charset="-122"/>
              </a:defRPr>
            </a:lvl1pPr>
          </a:lstStyle>
          <a:p>
            <a:r>
              <a:rPr lang="zh-CN" sz="3200">
                <a:gradFill>
                  <a:gsLst>
                    <a:gs pos="40000">
                      <a:srgbClr val="B2CBFF"/>
                    </a:gs>
                    <a:gs pos="74000">
                      <a:srgbClr val="9F8DBD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latin typeface="汉仪黑方简" panose="00020600040101010101" charset="-122"/>
                <a:ea typeface="汉仪黑方简" panose="00020600040101010101" charset="-122"/>
                <a:cs typeface="Zapfino" panose="03030300040707070C03" charset="0"/>
              </a:rPr>
              <a:t>模块功能描述</a:t>
            </a:r>
            <a:endParaRPr lang="zh-CN" sz="3200">
              <a:gradFill>
                <a:gsLst>
                  <a:gs pos="40000">
                    <a:srgbClr val="B2CBFF"/>
                  </a:gs>
                  <a:gs pos="74000">
                    <a:srgbClr val="9F8DBD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latin typeface="汉仪黑方简" panose="00020600040101010101" charset="-122"/>
              <a:ea typeface="汉仪黑方简" panose="00020600040101010101" charset="-122"/>
              <a:cs typeface="Zapfino" panose="03030300040707070C03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460875" y="3964305"/>
            <a:ext cx="3924300" cy="49339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 upright="0">
            <a:spAutoFit/>
          </a:bodyPr>
          <a:p>
            <a:pPr marL="0" marR="0" indent="0" algn="l" defTabSz="2438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200" b="0" i="0" u="none" strike="noStrike" cap="none" spc="0" normalizeH="0" baseline="0">
                <a:ln>
                  <a:noFill/>
                </a:ln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/>
                <a:uFillTx/>
                <a:latin typeface="庞门正道细线体" panose="02010600030101010101" charset="-122"/>
                <a:ea typeface="庞门正道细线体" panose="02010600030101010101" charset="-122"/>
                <a:cs typeface="Aa-Best Wishes" panose="02020600040101010101" charset="0"/>
                <a:sym typeface="Canela Text Regular"/>
              </a:rPr>
              <a:t>Part  three 03</a:t>
            </a:r>
            <a:endParaRPr kumimoji="0" lang="en-US" altLang="zh-CN" sz="3200" b="0" i="0" u="none" strike="noStrike" cap="none" spc="0" normalizeH="0" baseline="0">
              <a:ln>
                <a:noFill/>
              </a:ln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/>
              <a:uFillTx/>
              <a:latin typeface="庞门正道细线体" panose="02010600030101010101" charset="-122"/>
              <a:ea typeface="庞门正道细线体" panose="02010600030101010101" charset="-122"/>
              <a:cs typeface="Aa-Best Wishes" panose="02020600040101010101" charset="0"/>
              <a:sym typeface="Canela Text Regular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517515" y="676910"/>
            <a:ext cx="5375910" cy="11664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zh-CN" sz="66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C</a:t>
            </a:r>
            <a:r>
              <a:rPr lang="en-US" altLang="zh-CN" sz="66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atalogue</a:t>
            </a:r>
            <a:endParaRPr lang="zh-CN" altLang="zh-CN" sz="6600" b="1" spc="300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8051800" y="3940810"/>
            <a:ext cx="3340735" cy="49339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 upright="0">
            <a:spAutoFit/>
          </a:bodyPr>
          <a:p>
            <a:pPr marL="0" marR="0" indent="0" algn="l" defTabSz="2438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200" b="0" i="0" u="none" strike="noStrike" cap="none" spc="0" normalizeH="0" baseline="0">
                <a:ln>
                  <a:noFill/>
                </a:ln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/>
                <a:uFillTx/>
                <a:latin typeface="庞门正道细线体" panose="02010600030101010101" charset="-122"/>
                <a:ea typeface="庞门正道细线体" panose="02010600030101010101" charset="-122"/>
                <a:cs typeface="Aa-Best Wishes" panose="02020600040101010101" charset="0"/>
                <a:sym typeface="Canela Text Regular"/>
              </a:rPr>
              <a:t>Part four 04</a:t>
            </a:r>
            <a:endParaRPr kumimoji="0" lang="en-US" altLang="zh-CN" sz="3200" b="0" i="0" u="none" strike="noStrike" cap="none" spc="0" normalizeH="0" baseline="0">
              <a:ln>
                <a:noFill/>
              </a:ln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/>
              <a:uFillTx/>
              <a:latin typeface="庞门正道细线体" panose="02010600030101010101" charset="-122"/>
              <a:ea typeface="庞门正道细线体" panose="02010600030101010101" charset="-122"/>
              <a:cs typeface="Aa-Best Wishes" panose="02020600040101010101" charset="0"/>
              <a:sym typeface="Canela Text Regular"/>
            </a:endParaRPr>
          </a:p>
        </p:txBody>
      </p:sp>
      <p:sp>
        <p:nvSpPr>
          <p:cNvPr id="8" name="The theme of this presentation is about Sunset"/>
          <p:cNvSpPr txBox="1"/>
          <p:nvPr>
            <p:custDataLst>
              <p:tags r:id="rId3"/>
            </p:custDataLst>
          </p:nvPr>
        </p:nvSpPr>
        <p:spPr>
          <a:xfrm>
            <a:off x="8034020" y="4434206"/>
            <a:ext cx="3322955" cy="64135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25400" tIns="25400" rIns="25400" bIns="25400" numCol="1" anchor="ctr">
            <a:spAutoFit/>
          </a:bodyPr>
          <a:lstStyle>
            <a:lvl1pPr>
              <a:lnSpc>
                <a:spcPct val="120000"/>
              </a:lnSpc>
              <a:defRPr>
                <a:solidFill>
                  <a:srgbClr val="424C3D"/>
                </a:solidFill>
                <a:latin typeface="方正兰亭超细黑简体" panose="02000000000000000000" charset="-122"/>
                <a:ea typeface="方正兰亭超细黑简体" panose="02000000000000000000" charset="-122"/>
                <a:cs typeface="方正兰亭超细黑简体" panose="02000000000000000000" charset="-122"/>
                <a:sym typeface="方正兰亭超细黑简体" panose="02000000000000000000" charset="-122"/>
              </a:defRPr>
            </a:lvl1pPr>
          </a:lstStyle>
          <a:p>
            <a:r>
              <a:rPr lang="zh-CN" altLang="en-US" sz="3200">
                <a:gradFill>
                  <a:gsLst>
                    <a:gs pos="40000">
                      <a:srgbClr val="B2CBFF"/>
                    </a:gs>
                    <a:gs pos="74000">
                      <a:srgbClr val="9386B7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latin typeface="汉仪黑方简" panose="00020600040101010101" charset="-122"/>
                <a:ea typeface="汉仪黑方简" panose="00020600040101010101" charset="-122"/>
                <a:cs typeface="Zapfino" panose="03030300040707070C03" charset="0"/>
              </a:rPr>
              <a:t>总结</a:t>
            </a:r>
            <a:endParaRPr lang="zh-CN" altLang="en-US" sz="3200">
              <a:gradFill>
                <a:gsLst>
                  <a:gs pos="40000">
                    <a:srgbClr val="B2CBFF"/>
                  </a:gs>
                  <a:gs pos="74000">
                    <a:srgbClr val="9386B7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latin typeface="汉仪黑方简" panose="00020600040101010101" charset="-122"/>
              <a:ea typeface="汉仪黑方简" panose="00020600040101010101" charset="-122"/>
              <a:cs typeface="Zapfino" panose="03030300040707070C03" charset="0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  <p:bldP spid="2" grpId="0" bldLvl="0" animBg="1"/>
      <p:bldP spid="3" grpId="0" bldLvl="0" animBg="1"/>
      <p:bldP spid="5" grpId="0" bldLvl="0" animBg="1"/>
      <p:bldP spid="6" grpId="0" bldLvl="0" animBg="1"/>
      <p:bldP spid="14" grpId="0" bldLvl="0" animBg="1"/>
      <p:bldP spid="15" grpId="0" bldLvl="0" animBg="1"/>
      <p:bldP spid="2" grpId="1" animBg="1"/>
      <p:bldP spid="3" grpId="1" animBg="1"/>
      <p:bldP spid="5" grpId="1" animBg="1"/>
      <p:bldP spid="6" grpId="1" animBg="1"/>
      <p:bldP spid="14" grpId="1" animBg="1"/>
      <p:bldP spid="15" grpId="1" animBg="1"/>
      <p:bldP spid="7" grpId="0" bldLvl="0" animBg="1"/>
      <p:bldP spid="7" grpId="1" animBg="1"/>
      <p:bldP spid="8" grpId="0" bldLvl="0" animBg="1"/>
      <p:bldP spid="8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1165860" y="2834958"/>
            <a:ext cx="5894705" cy="282067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 upright="0">
            <a:spAutoFit/>
          </a:bodyPr>
          <a:p>
            <a:pPr marL="0" marR="0" indent="0" algn="l" defTabSz="2438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0000" b="0" i="0" u="none" strike="noStrike" cap="none" spc="0" normalizeH="0" baseline="0">
                <a:ln>
                  <a:noFill/>
                </a:ln>
                <a:solidFill>
                  <a:srgbClr val="6A5D93"/>
                </a:solidFill>
                <a:effectLst/>
                <a:uFillTx/>
                <a:latin typeface="庞门正道细线体" panose="02010600030101010101" charset="-122"/>
                <a:ea typeface="庞门正道细线体" panose="02010600030101010101" charset="-122"/>
                <a:cs typeface="Aa-Best Wishes" panose="02020600040101010101" charset="0"/>
                <a:sym typeface="Canela Text Regular"/>
              </a:rPr>
              <a:t>Part one 01</a:t>
            </a:r>
            <a:endParaRPr kumimoji="0" lang="en-US" altLang="zh-CN" sz="10000" b="0" i="0" u="none" strike="noStrike" cap="none" spc="0" normalizeH="0" baseline="0">
              <a:ln>
                <a:noFill/>
              </a:ln>
              <a:solidFill>
                <a:srgbClr val="6A5D93"/>
              </a:solidFill>
              <a:effectLst/>
              <a:uFillTx/>
              <a:latin typeface="庞门正道细线体" panose="02010600030101010101" charset="-122"/>
              <a:ea typeface="庞门正道细线体" panose="02010600030101010101" charset="-122"/>
              <a:cs typeface="Aa-Best Wishes" panose="02020600040101010101" charset="0"/>
              <a:sym typeface="Canela Text Regular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80770" y="2834958"/>
            <a:ext cx="5894705" cy="282067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 upright="0">
            <a:spAutoFit/>
          </a:bodyPr>
          <a:p>
            <a:pPr marL="0" marR="0" indent="0" algn="l" defTabSz="2438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0000" b="0" i="0" u="none" strike="noStrike" cap="none" spc="0" normalizeH="0" baseline="0">
                <a:ln>
                  <a:noFill/>
                </a:ln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/>
                <a:uFillTx/>
                <a:latin typeface="庞门正道细线体" panose="02010600030101010101" charset="-122"/>
                <a:ea typeface="庞门正道细线体" panose="02010600030101010101" charset="-122"/>
                <a:cs typeface="Aa-Best Wishes" panose="02020600040101010101" charset="0"/>
                <a:sym typeface="Canela Text Regular"/>
              </a:rPr>
              <a:t>Part one 01</a:t>
            </a:r>
            <a:endParaRPr kumimoji="0" lang="en-US" altLang="zh-CN" sz="10000" b="0" i="0" u="none" strike="noStrike" cap="none" spc="0" normalizeH="0" baseline="0">
              <a:ln>
                <a:noFill/>
              </a:ln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/>
              <a:uFillTx/>
              <a:latin typeface="庞门正道细线体" panose="02010600030101010101" charset="-122"/>
              <a:ea typeface="庞门正道细线体" panose="02010600030101010101" charset="-122"/>
              <a:cs typeface="Aa-Best Wishes" panose="02020600040101010101" charset="0"/>
              <a:sym typeface="Canela Text Regular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9000">
              <a:srgbClr val="6F4888"/>
            </a:gs>
            <a:gs pos="82000">
              <a:srgbClr val="65729E"/>
            </a:gs>
            <a:gs pos="17000">
              <a:srgbClr val="50437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7" name="图片 6" descr="D:\4.27素材\QQ图片20230427082423.jpgQQ图片2023042708242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049770" y="3369945"/>
            <a:ext cx="4796155" cy="3359150"/>
          </a:xfrm>
          <a:prstGeom prst="rect">
            <a:avLst/>
          </a:prstGeom>
        </p:spPr>
      </p:pic>
      <p:pic>
        <p:nvPicPr>
          <p:cNvPr id="2" name="http://photo-static-api.fotomore.com/creative/vcg/400/new/VCG211245648801.jpg" descr="D:\4.27素材\QQ图片20230427082355.jpgQQ图片2023042708235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alphaModFix amt="62000"/>
          </a:blip>
          <a:srcRect/>
          <a:stretch>
            <a:fillRect/>
          </a:stretch>
        </p:blipFill>
        <p:spPr>
          <a:xfrm>
            <a:off x="1087120" y="3369945"/>
            <a:ext cx="4015740" cy="33864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87120" y="846455"/>
            <a:ext cx="6702425" cy="11950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zh-CN" altLang="en-US" sz="3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项目功能</a:t>
            </a:r>
            <a:r>
              <a:rPr lang="zh-CN" altLang="en-US" sz="3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概述</a:t>
            </a:r>
            <a:endParaRPr lang="zh-CN" altLang="en-US" sz="3500" b="1" spc="3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43000" y="1518920"/>
            <a:ext cx="8014335" cy="35394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zh-CN" altLang="en-US" sz="16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通过</a:t>
            </a:r>
            <a:r>
              <a:rPr lang="en-US" altLang="zh-CN" sz="16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QT</a:t>
            </a:r>
            <a:r>
              <a:rPr lang="zh-CN" altLang="en-US" sz="16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编写一个简单的操作系统，其中包括：</a:t>
            </a:r>
            <a:endParaRPr lang="zh-CN" altLang="en-US" sz="1600" b="1" spc="3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16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登录界面</a:t>
            </a:r>
            <a:endParaRPr lang="zh-CN" altLang="en-US" sz="1600" b="1" spc="3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16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简洁桌面</a:t>
            </a:r>
            <a:endParaRPr lang="zh-CN" altLang="en-US" sz="1600" b="1" spc="3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16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应用程序：</a:t>
            </a:r>
            <a:endParaRPr lang="zh-CN" altLang="en-US" sz="1600" b="1" spc="3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  <a:p>
            <a:pPr indent="0" algn="l">
              <a:buFont typeface="Arial" panose="020B0604020202020204" pitchFamily="34" charset="0"/>
              <a:buNone/>
            </a:pPr>
            <a:r>
              <a:rPr lang="en-US" altLang="zh-CN" sz="16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    </a:t>
            </a:r>
            <a:r>
              <a:rPr lang="zh-CN" altLang="en-US" sz="16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微信、</a:t>
            </a:r>
            <a:r>
              <a:rPr lang="en-US" altLang="zh-CN" sz="16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QQ</a:t>
            </a:r>
            <a:r>
              <a:rPr lang="zh-CN" altLang="en-US" sz="16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、视频播放器、我的电脑（无法实现功能）</a:t>
            </a:r>
            <a:endParaRPr lang="zh-CN" altLang="en-US" sz="1600" b="1" spc="3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  <a:p>
            <a:pPr indent="0" algn="l">
              <a:buFont typeface="Arial" panose="020B0604020202020204" pitchFamily="34" charset="0"/>
              <a:buNone/>
            </a:pPr>
            <a:r>
              <a:rPr lang="en-US" altLang="zh-CN" sz="16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    </a:t>
            </a:r>
            <a:r>
              <a:rPr lang="zh-CN" altLang="en-US" sz="16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日历、开关机、</a:t>
            </a:r>
            <a:r>
              <a:rPr lang="en-US" altLang="zh-CN" sz="16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2048</a:t>
            </a:r>
            <a:r>
              <a:rPr lang="zh-CN" altLang="en-US" sz="16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小游戏、翻金币小游戏（可实现）</a:t>
            </a:r>
            <a:endParaRPr lang="zh-CN" altLang="en-US" sz="1600" b="1" spc="3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73445" y="115062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椭圆 3"/>
          <p:cNvSpPr/>
          <p:nvPr>
            <p:custDataLst>
              <p:tags r:id="rId2"/>
            </p:custDataLst>
          </p:nvPr>
        </p:nvSpPr>
        <p:spPr>
          <a:xfrm>
            <a:off x="3420745" y="3513455"/>
            <a:ext cx="2534920" cy="2569845"/>
          </a:xfrm>
          <a:prstGeom prst="ellipse">
            <a:avLst/>
          </a:prstGeom>
          <a:gradFill>
            <a:gsLst>
              <a:gs pos="0">
                <a:srgbClr val="676B9A"/>
              </a:gs>
              <a:gs pos="72000">
                <a:srgbClr val="97BDEF">
                  <a:alpha val="28000"/>
                </a:srgbClr>
              </a:gs>
              <a:gs pos="24000">
                <a:srgbClr val="65729E"/>
              </a:gs>
              <a:gs pos="100000">
                <a:srgbClr val="6C538E"/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200"/>
          </a:p>
        </p:txBody>
      </p:sp>
      <p:sp>
        <p:nvSpPr>
          <p:cNvPr id="7" name="椭圆 6"/>
          <p:cNvSpPr/>
          <p:nvPr>
            <p:custDataLst>
              <p:tags r:id="rId3"/>
            </p:custDataLst>
          </p:nvPr>
        </p:nvSpPr>
        <p:spPr>
          <a:xfrm>
            <a:off x="6096000" y="458470"/>
            <a:ext cx="3007360" cy="2846705"/>
          </a:xfrm>
          <a:prstGeom prst="ellipse">
            <a:avLst/>
          </a:prstGeom>
          <a:gradFill>
            <a:gsLst>
              <a:gs pos="0">
                <a:srgbClr val="676B9A"/>
              </a:gs>
              <a:gs pos="72000">
                <a:srgbClr val="97BDEF">
                  <a:alpha val="28000"/>
                </a:srgbClr>
              </a:gs>
              <a:gs pos="24000">
                <a:srgbClr val="65729E"/>
              </a:gs>
              <a:gs pos="100000">
                <a:srgbClr val="6C538E"/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200"/>
          </a:p>
        </p:txBody>
      </p:sp>
      <p:sp>
        <p:nvSpPr>
          <p:cNvPr id="11" name="椭圆 10"/>
          <p:cNvSpPr/>
          <p:nvPr>
            <p:custDataLst>
              <p:tags r:id="rId4"/>
            </p:custDataLst>
          </p:nvPr>
        </p:nvSpPr>
        <p:spPr>
          <a:xfrm>
            <a:off x="573405" y="3429000"/>
            <a:ext cx="2727960" cy="2755265"/>
          </a:xfrm>
          <a:prstGeom prst="ellipse">
            <a:avLst/>
          </a:prstGeom>
          <a:gradFill>
            <a:gsLst>
              <a:gs pos="0">
                <a:srgbClr val="676B9A"/>
              </a:gs>
              <a:gs pos="72000">
                <a:srgbClr val="97BDEF">
                  <a:alpha val="28000"/>
                </a:srgbClr>
              </a:gs>
              <a:gs pos="24000">
                <a:srgbClr val="65729E"/>
              </a:gs>
              <a:gs pos="100000">
                <a:srgbClr val="6C538E"/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200"/>
          </a:p>
        </p:txBody>
      </p:sp>
      <p:sp>
        <p:nvSpPr>
          <p:cNvPr id="12" name="椭圆 11"/>
          <p:cNvSpPr/>
          <p:nvPr>
            <p:custDataLst>
              <p:tags r:id="rId5"/>
            </p:custDataLst>
          </p:nvPr>
        </p:nvSpPr>
        <p:spPr>
          <a:xfrm>
            <a:off x="3053715" y="212090"/>
            <a:ext cx="3042920" cy="2847340"/>
          </a:xfrm>
          <a:prstGeom prst="ellipse">
            <a:avLst/>
          </a:prstGeom>
          <a:gradFill>
            <a:gsLst>
              <a:gs pos="0">
                <a:srgbClr val="676B9A"/>
              </a:gs>
              <a:gs pos="72000">
                <a:srgbClr val="97BDEF">
                  <a:alpha val="28000"/>
                </a:srgbClr>
              </a:gs>
              <a:gs pos="24000">
                <a:srgbClr val="65729E"/>
              </a:gs>
              <a:gs pos="100000">
                <a:srgbClr val="6C538E"/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200"/>
          </a:p>
        </p:txBody>
      </p:sp>
      <p:sp>
        <p:nvSpPr>
          <p:cNvPr id="13" name="椭圆 12"/>
          <p:cNvSpPr/>
          <p:nvPr>
            <p:custDataLst>
              <p:tags r:id="rId6"/>
            </p:custDataLst>
          </p:nvPr>
        </p:nvSpPr>
        <p:spPr>
          <a:xfrm>
            <a:off x="6610985" y="3700780"/>
            <a:ext cx="2897505" cy="2807335"/>
          </a:xfrm>
          <a:prstGeom prst="ellipse">
            <a:avLst/>
          </a:prstGeom>
          <a:gradFill>
            <a:gsLst>
              <a:gs pos="0">
                <a:srgbClr val="676B9A"/>
              </a:gs>
              <a:gs pos="72000">
                <a:srgbClr val="97BDEF">
                  <a:alpha val="28000"/>
                </a:srgbClr>
              </a:gs>
              <a:gs pos="24000">
                <a:srgbClr val="65729E"/>
              </a:gs>
              <a:gs pos="100000">
                <a:srgbClr val="6C538E"/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200"/>
          </a:p>
        </p:txBody>
      </p:sp>
      <p:sp>
        <p:nvSpPr>
          <p:cNvPr id="2" name="椭圆 1"/>
          <p:cNvSpPr/>
          <p:nvPr>
            <p:custDataLst>
              <p:tags r:id="rId7"/>
            </p:custDataLst>
          </p:nvPr>
        </p:nvSpPr>
        <p:spPr>
          <a:xfrm>
            <a:off x="9509125" y="2059305"/>
            <a:ext cx="2682875" cy="2716530"/>
          </a:xfrm>
          <a:prstGeom prst="ellipse">
            <a:avLst/>
          </a:prstGeom>
          <a:gradFill>
            <a:gsLst>
              <a:gs pos="0">
                <a:srgbClr val="676B9A"/>
              </a:gs>
              <a:gs pos="72000">
                <a:srgbClr val="97BDEF">
                  <a:alpha val="28000"/>
                </a:srgbClr>
              </a:gs>
              <a:gs pos="24000">
                <a:srgbClr val="65729E"/>
              </a:gs>
              <a:gs pos="100000">
                <a:srgbClr val="6C538E"/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2000" b="1" spc="5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  <a:p>
            <a:pPr algn="ctr"/>
            <a:endParaRPr lang="zh-CN" altLang="en-US" sz="2000" b="1" spc="5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sp>
        <p:nvSpPr>
          <p:cNvPr id="5" name="椭圆 4"/>
          <p:cNvSpPr/>
          <p:nvPr>
            <p:custDataLst>
              <p:tags r:id="rId8"/>
            </p:custDataLst>
          </p:nvPr>
        </p:nvSpPr>
        <p:spPr>
          <a:xfrm>
            <a:off x="178435" y="212090"/>
            <a:ext cx="2505710" cy="2403475"/>
          </a:xfrm>
          <a:prstGeom prst="ellipse">
            <a:avLst/>
          </a:prstGeom>
          <a:gradFill>
            <a:gsLst>
              <a:gs pos="0">
                <a:srgbClr val="676B9A"/>
              </a:gs>
              <a:gs pos="72000">
                <a:srgbClr val="97BDEF">
                  <a:alpha val="28000"/>
                </a:srgbClr>
              </a:gs>
              <a:gs pos="24000">
                <a:srgbClr val="65729E"/>
              </a:gs>
              <a:gs pos="100000">
                <a:srgbClr val="6C538E"/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200"/>
          </a:p>
        </p:txBody>
      </p:sp>
      <p:sp>
        <p:nvSpPr>
          <p:cNvPr id="6" name="文本框 5"/>
          <p:cNvSpPr txBox="1"/>
          <p:nvPr/>
        </p:nvSpPr>
        <p:spPr>
          <a:xfrm>
            <a:off x="568325" y="1082675"/>
            <a:ext cx="3570605" cy="26784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zh-CN" altLang="en-US" sz="32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成员分工</a:t>
            </a:r>
            <a:endParaRPr lang="zh-CN" altLang="en-US" sz="3200" b="1" spc="3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sp>
        <p:nvSpPr>
          <p:cNvPr id="23" name="文本框 22"/>
          <p:cNvSpPr txBox="1"/>
          <p:nvPr>
            <p:custDataLst>
              <p:tags r:id="rId9"/>
            </p:custDataLst>
          </p:nvPr>
        </p:nvSpPr>
        <p:spPr>
          <a:xfrm>
            <a:off x="904240" y="3949065"/>
            <a:ext cx="2051685" cy="17843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 b="1" spc="5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陈昌前：</a:t>
            </a:r>
            <a:endParaRPr lang="zh-CN" altLang="en-US" sz="2400" b="1" spc="5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  <a:p>
            <a:r>
              <a:rPr lang="en-US" altLang="zh-CN" sz="2400" b="1" spc="5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QQ</a:t>
            </a:r>
            <a:r>
              <a:rPr lang="zh-CN" altLang="en-US" sz="2400" b="1" spc="5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模块及微信模块功能</a:t>
            </a:r>
            <a:r>
              <a:rPr lang="zh-CN" altLang="en-US" sz="2400" b="1" spc="5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实现</a:t>
            </a:r>
            <a:endParaRPr lang="zh-CN" altLang="en-US" sz="2400" b="1" spc="5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6466205" y="963930"/>
            <a:ext cx="2250440" cy="18357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周汝</a:t>
            </a:r>
            <a:r>
              <a:rPr lang="zh-CN" altLang="en-US" sz="2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林：</a:t>
            </a:r>
            <a:endParaRPr lang="zh-CN" altLang="en-US" sz="2500" b="1" spc="3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  <a:p>
            <a:r>
              <a:rPr lang="zh-CN" altLang="en-US" sz="2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我的电脑模块及视频播放器模块</a:t>
            </a:r>
            <a:r>
              <a:rPr lang="zh-CN" altLang="en-US" sz="2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实现</a:t>
            </a:r>
            <a:endParaRPr lang="zh-CN" altLang="en-US" sz="2500" b="1" spc="3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  <a:p>
            <a:endParaRPr lang="zh-CN" altLang="en-US" sz="2500" b="1" i="1" spc="5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923405" y="4298950"/>
            <a:ext cx="2250440" cy="17849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 b="1" spc="5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王铭星</a:t>
            </a:r>
            <a:r>
              <a:rPr lang="zh-CN" altLang="en-US" sz="2000" b="1" spc="5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：</a:t>
            </a:r>
            <a:endParaRPr lang="zh-CN" altLang="en-US" sz="2000" b="1" spc="5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  <a:p>
            <a:r>
              <a:rPr lang="zh-CN" altLang="en-US" sz="2400" b="1" spc="5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翻金币游戏制作、</a:t>
            </a:r>
            <a:r>
              <a:rPr lang="en-US" altLang="zh-CN" sz="2400" b="1" spc="5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PPT</a:t>
            </a:r>
            <a:r>
              <a:rPr lang="zh-CN" altLang="en-US" sz="2400" b="1" spc="5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制作及汇报</a:t>
            </a:r>
            <a:endParaRPr lang="zh-CN" altLang="en-US" sz="2400" b="1" spc="5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922510" y="2601595"/>
            <a:ext cx="2018665" cy="16160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 b="1" spc="5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杨明伟：</a:t>
            </a:r>
            <a:endParaRPr lang="zh-CN" altLang="en-US" sz="2400" b="1" spc="5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  <a:p>
            <a:r>
              <a:rPr lang="zh-CN" altLang="en-US" sz="24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登录功能模块及开关机功能实现</a:t>
            </a:r>
            <a:endParaRPr lang="zh-CN" altLang="en-US" sz="2400" b="1" spc="3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3399790" y="749300"/>
            <a:ext cx="2351405" cy="18662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胡志</a:t>
            </a:r>
            <a:r>
              <a:rPr lang="zh-CN" altLang="en-US" sz="2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朝：</a:t>
            </a:r>
            <a:endParaRPr lang="zh-CN" altLang="en-US" sz="2500" b="1" spc="3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  <a:p>
            <a:r>
              <a:rPr lang="zh-CN" altLang="en-US" sz="2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项目整体设计制作、</a:t>
            </a:r>
            <a:r>
              <a:rPr lang="en-US" altLang="zh-CN" sz="2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2048</a:t>
            </a:r>
            <a:r>
              <a:rPr lang="zh-CN" altLang="en-US" sz="2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小游戏</a:t>
            </a:r>
            <a:r>
              <a:rPr lang="zh-CN" altLang="en-US" sz="2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制作及项目</a:t>
            </a:r>
            <a:r>
              <a:rPr lang="zh-CN" altLang="en-US" sz="2500" b="1" spc="3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展示</a:t>
            </a:r>
            <a:endParaRPr lang="zh-CN" altLang="en-US" sz="2500" b="1" spc="3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  <a:p>
            <a:endParaRPr lang="zh-CN" altLang="en-US" sz="2500" b="1" i="1" spc="5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sp>
        <p:nvSpPr>
          <p:cNvPr id="17" name="文本框 16"/>
          <p:cNvSpPr txBox="1"/>
          <p:nvPr>
            <p:custDataLst>
              <p:tags r:id="rId13"/>
            </p:custDataLst>
          </p:nvPr>
        </p:nvSpPr>
        <p:spPr>
          <a:xfrm>
            <a:off x="3662045" y="3949065"/>
            <a:ext cx="2051685" cy="17843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 b="1" spc="5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金跃：</a:t>
            </a:r>
            <a:endParaRPr lang="zh-CN" altLang="en-US" sz="2400" b="1" spc="5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  <a:p>
            <a:r>
              <a:rPr lang="zh-CN" altLang="en-US" sz="2400" b="1" spc="5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收集项目素材并进行</a:t>
            </a:r>
            <a:r>
              <a:rPr lang="zh-CN" altLang="en-US" sz="2400" b="1" spc="5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rgbClr val="E5C0FF"/>
                    </a:gs>
                    <a:gs pos="47000">
                      <a:srgbClr val="C6B9FF"/>
                    </a:gs>
                    <a:gs pos="100000">
                      <a:srgbClr val="ED84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整理</a:t>
            </a:r>
            <a:endParaRPr lang="zh-CN" altLang="en-US" sz="2400" b="1" spc="5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E5C0FF"/>
                  </a:gs>
                  <a:gs pos="47000">
                    <a:srgbClr val="C6B9FF"/>
                  </a:gs>
                  <a:gs pos="100000">
                    <a:srgbClr val="ED84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</p:spTree>
    <p:custDataLst>
      <p:tags r:id="rId1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extLst>
                                      <p:ext uri="{505F2C04-C923-438B-8C0F-E0CD2BADF298}">
                                        <wppc:dynamicDigit xmlns:wppc="http://www.wps.cn/officeDocument/PresentationCustomData" type="0">
                                          <p:anim to="" calcmode="lin" valueType="num">
                                            <p:cBhvr>
                                              <p:cTn id="13" dur="2000" fill="hold"/>
                                              <p:tgtEl>
                                                <p:spTgt spid="23"/>
                                              </p:tgtEl>
                                              <p:attrNameLst>
                                                <p:attrName>num.show</p:attrName>
                                              </p:attrNameLst>
                                            </p:cBhvr>
                                            <p:tavLst>
                                              <p:tav tm="0">
                                                <p:val>
                                                  <p:fltVal val="0"/>
                                                </p:val>
                                              </p:tav>
                                              <p:tav tm="100000">
                                                <p:val>
                                                  <p:strVal val="#ppt_v"/>
                                                </p:val>
                                              </p:tav>
                                            </p:tavLst>
                                          </p:anim>
                                        </wppc:dynamicDigit>
                                      </p:ext>
                                    </p:extLs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extLst>
                                      <p:ext uri="{505F2C04-C923-438B-8C0F-E0CD2BADF298}">
                                        <wppc:dynamicDigit xmlns:wppc="http://www.wps.cn/officeDocument/PresentationCustomData" type="0">
                                          <p:anim to="" calcmode="lin" valueType="num">
                                            <p:cBhvr>
                                              <p:cTn id="18" dur="2000" fill="hold"/>
                                              <p:tgtEl>
                                                <p:spTgt spid="16"/>
                                              </p:tgtEl>
                                              <p:attrNameLst>
                                                <p:attrName>num.show</p:attrName>
                                              </p:attrNameLst>
                                            </p:cBhvr>
                                            <p:tavLst>
                                              <p:tav tm="0">
                                                <p:val>
                                                  <p:fltVal val="0"/>
                                                </p:val>
                                              </p:tav>
                                              <p:tav tm="100000">
                                                <p:val>
                                                  <p:strVal val="#ppt_v"/>
                                                </p:val>
                                              </p:tav>
                                            </p:tavLst>
                                          </p:anim>
                                        </wppc:dynamicDigit>
                                      </p:ext>
                                    </p:extLs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extLst>
                                      <p:ext uri="{505F2C04-C923-438B-8C0F-E0CD2BADF298}">
                                        <wppc:dynamicDigit xmlns:wppc="http://www.wps.cn/officeDocument/PresentationCustomData" type="0">
                                          <p:anim to="" calcmode="lin" valueType="num">
                                            <p:cBhvr>
                                              <p:cTn id="23" dur="2000" fill="hold"/>
                                              <p:tgtEl>
                                                <p:spTgt spid="17"/>
                                              </p:tgtEl>
                                              <p:attrNameLst>
                                                <p:attrName>num.show</p:attrName>
                                              </p:attrNameLst>
                                            </p:cBhvr>
                                            <p:tavLst>
                                              <p:tav tm="0">
                                                <p:val>
                                                  <p:fltVal val="0"/>
                                                </p:val>
                                              </p:tav>
                                              <p:tav tm="100000">
                                                <p:val>
                                                  <p:strVal val="#ppt_v"/>
                                                </p:val>
                                              </p:tav>
                                            </p:tavLst>
                                          </p:anim>
                                        </wppc:dynamicDigit>
                                      </p:ext>
                                    </p:extLs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extLst>
                                      <p:ext uri="{505F2C04-C923-438B-8C0F-E0CD2BADF298}">
                                        <wppc:dynamicDigit xmlns:wppc="http://www.wps.cn/officeDocument/PresentationCustomData" type="0">
                                          <p:anim to="" calcmode="lin" valueType="num">
                                            <p:cBhvr>
                                              <p:cTn id="28" dur="2000" fill="hold"/>
                                              <p:tgtEl>
                                                <p:spTgt spid="24"/>
                                              </p:tgtEl>
                                              <p:attrNameLst>
                                                <p:attrName>num.show</p:attrName>
                                              </p:attrNameLst>
                                            </p:cBhvr>
                                            <p:tavLst>
                                              <p:tav tm="0">
                                                <p:val>
                                                  <p:fltVal val="0"/>
                                                </p:val>
                                              </p:tav>
                                              <p:tav tm="100000">
                                                <p:val>
                                                  <p:strVal val="#ppt_v"/>
                                                </p:val>
                                              </p:tav>
                                            </p:tavLst>
                                          </p:anim>
                                        </wppc:dynamicDigit>
                                      </p:ext>
                                    </p:extLs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extLst>
                                      <p:ext uri="{505F2C04-C923-438B-8C0F-E0CD2BADF298}">
                                        <wppc:dynamicDigit xmlns:wppc="http://www.wps.cn/officeDocument/PresentationCustomData" type="0">
                                          <p:anim to="" calcmode="lin" valueType="num">
                                            <p:cBhvr>
                                              <p:cTn id="33" dur="2000" fill="hold"/>
                                              <p:tgtEl>
                                                <p:spTgt spid="25"/>
                                              </p:tgtEl>
                                              <p:attrNameLst>
                                                <p:attrName>num.show</p:attrName>
                                              </p:attrNameLst>
                                            </p:cBhvr>
                                            <p:tavLst>
                                              <p:tav tm="0">
                                                <p:val>
                                                  <p:fltVal val="0"/>
                                                </p:val>
                                              </p:tav>
                                              <p:tav tm="100000">
                                                <p:val>
                                                  <p:strVal val="#ppt_v"/>
                                                </p:val>
                                              </p:tav>
                                            </p:tavLst>
                                          </p:anim>
                                        </wppc:dynamicDigit>
                                      </p:ext>
                                    </p:extLs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extLst>
                                      <p:ext uri="{505F2C04-C923-438B-8C0F-E0CD2BADF298}">
                                        <wppc:dynamicDigit xmlns:wppc="http://www.wps.cn/officeDocument/PresentationCustomData" type="0">
                                          <p:anim to="" calcmode="lin" valueType="num">
                                            <p:cBhvr>
                                              <p:cTn id="38" dur="2000" fill="hold"/>
                                              <p:tgtEl>
                                                <p:spTgt spid="14"/>
                                              </p:tgtEl>
                                              <p:attrNameLst>
                                                <p:attrName>num.show</p:attrName>
                                              </p:attrNameLst>
                                            </p:cBhvr>
                                            <p:tavLst>
                                              <p:tav tm="0">
                                                <p:val>
                                                  <p:fltVal val="0"/>
                                                </p:val>
                                              </p:tav>
                                              <p:tav tm="100000">
                                                <p:val>
                                                  <p:strVal val="#ppt_v"/>
                                                </p:val>
                                              </p:tav>
                                            </p:tavLst>
                                          </p:anim>
                                        </wppc:dynamicDigit>
                                      </p:ext>
                                    </p:extLs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23" grpId="0"/>
      <p:bldP spid="23" grpId="1"/>
      <p:bldP spid="24" grpId="0"/>
      <p:bldP spid="24" grpId="1"/>
      <p:bldP spid="25" grpId="0"/>
      <p:bldP spid="25" grpId="1"/>
      <p:bldP spid="16" grpId="0"/>
      <p:bldP spid="16" grpId="1"/>
      <p:bldP spid="17" grpId="0"/>
      <p:bldP spid="17" grpId="1"/>
      <p:bldP spid="14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5676265" y="3878898"/>
            <a:ext cx="5894705" cy="282067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 upright="0">
            <a:spAutoFit/>
          </a:bodyPr>
          <a:p>
            <a:pPr marL="0" marR="0" indent="0" algn="r" defTabSz="2438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0000" b="0" i="0" u="none" strike="noStrike" cap="none" spc="0" normalizeH="0" baseline="0">
                <a:ln>
                  <a:noFill/>
                </a:ln>
                <a:solidFill>
                  <a:srgbClr val="6A5D93"/>
                </a:solidFill>
                <a:effectLst/>
                <a:uFillTx/>
                <a:latin typeface="庞门正道细线体" panose="02010600030101010101" charset="-122"/>
                <a:ea typeface="庞门正道细线体" panose="02010600030101010101" charset="-122"/>
                <a:cs typeface="Aa-Best Wishes" panose="02020600040101010101" charset="0"/>
                <a:sym typeface="Canela Text Regular"/>
              </a:rPr>
              <a:t>Part two 02</a:t>
            </a:r>
            <a:endParaRPr kumimoji="0" lang="en-US" altLang="zh-CN" sz="10000" b="0" i="0" u="none" strike="noStrike" cap="none" spc="0" normalizeH="0" baseline="0">
              <a:ln>
                <a:noFill/>
              </a:ln>
              <a:solidFill>
                <a:srgbClr val="6A5D93"/>
              </a:solidFill>
              <a:effectLst/>
              <a:uFillTx/>
              <a:latin typeface="庞门正道细线体" panose="02010600030101010101" charset="-122"/>
              <a:ea typeface="庞门正道细线体" panose="02010600030101010101" charset="-122"/>
              <a:cs typeface="Aa-Best Wishes" panose="02020600040101010101" charset="0"/>
              <a:sym typeface="Canela Text Regular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86105" y="292735"/>
            <a:ext cx="5664835" cy="7905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2000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latin typeface="Harshita" panose="02000503000000000000" charset="0"/>
                <a:ea typeface="庞门正道细线体" panose="02010600030101010101" charset="-122"/>
                <a:cs typeface="Harshita" panose="02000503000000000000" charset="0"/>
                <a:sym typeface="小小方块手写体" panose="02000503000000000000" charset="-122"/>
              </a:rPr>
              <a:t>Cyberpunk's future world is full of fantasy The theme of this slide is Cyberpunk，Please put your content here.</a:t>
            </a:r>
            <a:endParaRPr lang="en-US" altLang="zh-CN" sz="2000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latin typeface="Harshita" panose="02000503000000000000" charset="0"/>
              <a:ea typeface="庞门正道细线体" panose="02010600030101010101" charset="-122"/>
              <a:cs typeface="Harshita" panose="02000503000000000000" charset="0"/>
              <a:sym typeface="小小方块手写体" panose="0200050300000000000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760720" y="3878898"/>
            <a:ext cx="5894705" cy="282067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 upright="0">
            <a:spAutoFit/>
          </a:bodyPr>
          <a:p>
            <a:pPr marL="0" marR="0" indent="0" algn="r" defTabSz="2438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0000" b="0" i="0" u="none" strike="noStrike" cap="none" spc="0" normalizeH="0" baseline="0">
                <a:ln>
                  <a:noFill/>
                </a:ln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/>
                <a:uFillTx/>
                <a:latin typeface="庞门正道细线体" panose="02010600030101010101" charset="-122"/>
                <a:ea typeface="庞门正道细线体" panose="02010600030101010101" charset="-122"/>
                <a:cs typeface="Aa-Best Wishes" panose="02020600040101010101" charset="0"/>
                <a:sym typeface="Canela Text Regular"/>
              </a:rPr>
              <a:t>  Part two 02</a:t>
            </a:r>
            <a:endParaRPr kumimoji="0" lang="en-US" altLang="zh-CN" sz="10000" b="0" i="0" u="none" strike="noStrike" cap="none" spc="0" normalizeH="0" baseline="0">
              <a:ln>
                <a:noFill/>
              </a:ln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/>
              <a:uFillTx/>
              <a:latin typeface="庞门正道细线体" panose="02010600030101010101" charset="-122"/>
              <a:ea typeface="庞门正道细线体" panose="02010600030101010101" charset="-122"/>
              <a:cs typeface="Aa-Best Wishes" panose="02020600040101010101" charset="0"/>
              <a:sym typeface="Canela Text Regular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 animBg="1"/>
      <p:bldP spid="6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9000">
              <a:srgbClr val="6F4888"/>
            </a:gs>
            <a:gs pos="82000">
              <a:srgbClr val="65729E"/>
            </a:gs>
            <a:gs pos="17000">
              <a:srgbClr val="50437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5" name="Title 1"/>
          <p:cNvSpPr txBox="1"/>
          <p:nvPr>
            <p:custDataLst>
              <p:tags r:id="rId1"/>
            </p:custDataLst>
          </p:nvPr>
        </p:nvSpPr>
        <p:spPr>
          <a:xfrm rot="10800000">
            <a:off x="0" y="635"/>
            <a:ext cx="4826000" cy="6857365"/>
          </a:xfrm>
          <a:prstGeom prst="rect">
            <a:avLst/>
          </a:prstGeom>
          <a:gradFill>
            <a:gsLst>
              <a:gs pos="0">
                <a:srgbClr val="676B9A"/>
              </a:gs>
              <a:gs pos="72000">
                <a:srgbClr val="97BDEF"/>
              </a:gs>
              <a:gs pos="24000">
                <a:srgbClr val="65729E"/>
              </a:gs>
              <a:gs pos="100000">
                <a:srgbClr val="6C538E"/>
              </a:gs>
            </a:gsLst>
            <a:lin ang="5400000" scaled="0"/>
          </a:gradFill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880" dirty="0">
              <a:solidFill>
                <a:schemeClr val="bg1"/>
              </a:solidFill>
              <a:latin typeface="庞门正道细线体" panose="02010600030101010101" charset="-122"/>
              <a:ea typeface="庞门正道细线体" panose="02010600030101010101" charset="-122"/>
              <a:cs typeface="Poppins" panose="00000500000000000000" pitchFamily="2" charset="0"/>
            </a:endParaRPr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-580390" y="-477520"/>
            <a:ext cx="13926185" cy="4298950"/>
          </a:xfrm>
          <a:prstGeom prst="rect">
            <a:avLst/>
          </a:prstGeom>
          <a:noFill/>
          <a:effectLst>
            <a:softEdge rad="63500"/>
          </a:effectLst>
        </p:spPr>
        <p:txBody>
          <a:bodyPr wrap="square" rtlCol="0">
            <a:noAutofit/>
          </a:bodyPr>
          <a:p>
            <a:endParaRPr lang="zh-CN" altLang="zh-CN" sz="30000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latin typeface="Dreaming" panose="00000500000000000000" charset="0"/>
              <a:ea typeface="庞门正道细线体" panose="02010600030101010101" charset="-122"/>
              <a:cs typeface="Dreaming" panose="00000500000000000000" charset="0"/>
              <a:sym typeface="小小方块手写体" panose="02000503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416675" y="4039235"/>
            <a:ext cx="5180330" cy="1891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endParaRPr lang="en-US" altLang="zh-CN" sz="2500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latin typeface="Harshita" panose="02000503000000000000" charset="0"/>
              <a:ea typeface="庞门正道细线体" panose="02010600030101010101" charset="-122"/>
              <a:cs typeface="Harshita" panose="02000503000000000000" charset="0"/>
              <a:sym typeface="小小方块手写体" panose="02000503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39395" y="332740"/>
            <a:ext cx="4858385" cy="1034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zh-CN" sz="6000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项目模块</a:t>
            </a:r>
            <a:r>
              <a:rPr lang="zh-CN" altLang="zh-CN" sz="6000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介绍</a:t>
            </a:r>
            <a:endParaRPr lang="zh-CN" altLang="zh-CN" sz="6000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pic>
        <p:nvPicPr>
          <p:cNvPr id="2" name="图片 1" descr="QQ图片202304270823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60" y="2505710"/>
            <a:ext cx="3973830" cy="335089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927860" y="2022475"/>
            <a:ext cx="17037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zh-CN" sz="2000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登录模块</a:t>
            </a:r>
            <a:endParaRPr lang="zh-CN" altLang="zh-CN" sz="2000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pic>
        <p:nvPicPr>
          <p:cNvPr id="8" name="图片 7" descr="QQ图片202304270824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7480" y="645160"/>
            <a:ext cx="4234815" cy="296545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8145145" y="177800"/>
            <a:ext cx="20891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zh-CN" sz="2000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主界面</a:t>
            </a:r>
            <a:endParaRPr lang="zh-CN" altLang="zh-CN" sz="2000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pic>
        <p:nvPicPr>
          <p:cNvPr id="11" name="图片 10" descr="QQ图片20230427082817"/>
          <p:cNvPicPr>
            <a:picLocks noChangeAspect="1"/>
          </p:cNvPicPr>
          <p:nvPr/>
        </p:nvPicPr>
        <p:blipFill>
          <a:blip r:embed="rId5"/>
          <a:srcRect l="16546" t="18372" r="16669" b="18276"/>
          <a:stretch>
            <a:fillRect/>
          </a:stretch>
        </p:blipFill>
        <p:spPr>
          <a:xfrm>
            <a:off x="6507480" y="4039235"/>
            <a:ext cx="4235450" cy="252031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8145145" y="3679190"/>
            <a:ext cx="23736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zh-CN" sz="2000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此</a:t>
            </a:r>
            <a:r>
              <a:rPr lang="zh-CN" altLang="zh-CN" sz="2000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电脑</a:t>
            </a:r>
            <a:endParaRPr lang="zh-CN" altLang="zh-CN" sz="2000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</p:spTree>
    <p:custDataLst>
      <p:tags r:id="rId6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4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7" grpId="0"/>
      <p:bldP spid="17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9000">
              <a:srgbClr val="6F4888"/>
            </a:gs>
            <a:gs pos="82000">
              <a:srgbClr val="65729E"/>
            </a:gs>
            <a:gs pos="17000">
              <a:srgbClr val="50437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 descr="QQ图片20230427082832"/>
          <p:cNvPicPr>
            <a:picLocks noChangeAspect="1"/>
          </p:cNvPicPr>
          <p:nvPr/>
        </p:nvPicPr>
        <p:blipFill>
          <a:blip r:embed="rId1"/>
          <a:srcRect l="16542" t="18194" r="16445" b="18657"/>
          <a:stretch>
            <a:fillRect/>
          </a:stretch>
        </p:blipFill>
        <p:spPr>
          <a:xfrm>
            <a:off x="841375" y="697865"/>
            <a:ext cx="4012565" cy="264858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108835" y="253365"/>
            <a:ext cx="14770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zh-CN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视频</a:t>
            </a:r>
            <a:r>
              <a:rPr lang="zh-CN" altLang="zh-CN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播放器</a:t>
            </a:r>
            <a:endParaRPr lang="zh-CN" altLang="zh-CN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pic>
        <p:nvPicPr>
          <p:cNvPr id="9" name="图片 8" descr="QQ图片20230427082840"/>
          <p:cNvPicPr>
            <a:picLocks noChangeAspect="1"/>
          </p:cNvPicPr>
          <p:nvPr/>
        </p:nvPicPr>
        <p:blipFill>
          <a:blip r:embed="rId2"/>
          <a:srcRect l="34044" t="24556" r="32605" b="10222"/>
          <a:stretch>
            <a:fillRect/>
          </a:stretch>
        </p:blipFill>
        <p:spPr>
          <a:xfrm>
            <a:off x="5618480" y="697865"/>
            <a:ext cx="2996565" cy="495046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6460490" y="253365"/>
            <a:ext cx="19881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2048</a:t>
            </a:r>
            <a:r>
              <a:rPr lang="zh-CN" altLang="en-US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小游戏</a:t>
            </a:r>
            <a:endParaRPr lang="zh-CN" altLang="en-US" b="1">
              <a:gradFill>
                <a:gsLst>
                  <a:gs pos="40000">
                    <a:srgbClr val="B2CBFF"/>
                  </a:gs>
                  <a:gs pos="74000">
                    <a:srgbClr val="74EBFE"/>
                  </a:gs>
                  <a:gs pos="47000">
                    <a:srgbClr val="B6C9FF"/>
                  </a:gs>
                  <a:gs pos="100000">
                    <a:srgbClr val="A6D1FF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庞门正道细线体" panose="02010600030101010101" charset="-122"/>
              <a:ea typeface="庞门正道细线体" panose="02010600030101010101" charset="-122"/>
              <a:sym typeface="小小方块手写体" panose="02000503000000000000" charset="-122"/>
            </a:endParaRPr>
          </a:p>
        </p:txBody>
      </p:sp>
      <p:pic>
        <p:nvPicPr>
          <p:cNvPr id="14" name="图片 13" descr="QQ图片20230427082847"/>
          <p:cNvPicPr>
            <a:picLocks noChangeAspect="1"/>
          </p:cNvPicPr>
          <p:nvPr/>
        </p:nvPicPr>
        <p:blipFill>
          <a:blip r:embed="rId3"/>
          <a:srcRect l="33318" t="29435" r="33221" b="29750"/>
          <a:stretch>
            <a:fillRect/>
          </a:stretch>
        </p:blipFill>
        <p:spPr>
          <a:xfrm>
            <a:off x="1209675" y="3925570"/>
            <a:ext cx="3276600" cy="279908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2482215" y="3557270"/>
            <a:ext cx="730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日历</a:t>
            </a:r>
            <a:endParaRPr lang="zh-CN" altLang="en-US"/>
          </a:p>
        </p:txBody>
      </p:sp>
      <p:pic>
        <p:nvPicPr>
          <p:cNvPr id="16" name="图片 15" descr="QQ图片2023042708285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3315" y="697865"/>
            <a:ext cx="3229610" cy="4950460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9906635" y="253365"/>
            <a:ext cx="9029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翻</a:t>
            </a:r>
            <a:r>
              <a:rPr lang="zh-CN" altLang="en-US" b="1">
                <a:gradFill>
                  <a:gsLst>
                    <a:gs pos="40000">
                      <a:srgbClr val="B2CBFF"/>
                    </a:gs>
                    <a:gs pos="74000">
                      <a:srgbClr val="74EBFE"/>
                    </a:gs>
                    <a:gs pos="47000">
                      <a:srgbClr val="B6C9FF"/>
                    </a:gs>
                    <a:gs pos="100000">
                      <a:srgbClr val="A6D1FF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庞门正道细线体" panose="02010600030101010101" charset="-122"/>
                <a:ea typeface="庞门正道细线体" panose="02010600030101010101" charset="-122"/>
                <a:sym typeface="小小方块手写体" panose="02000503000000000000" charset="-122"/>
              </a:rPr>
              <a:t>金币</a:t>
            </a:r>
            <a:endParaRPr lang="zh-CN" altLang="en-US"/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"/>
</p:tagLst>
</file>

<file path=ppt/tags/tag12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24.xml><?xml version="1.0" encoding="utf-8"?>
<p:tagLst xmlns:p="http://schemas.openxmlformats.org/presentationml/2006/main">
  <p:tag name="COMMONDATA" val="eyJoZGlkIjoiODViY2JkMjU3NGYzZTEwMzZmMGFkZWViYmNkYWU3NDIifQ=="/>
  <p:tag name="KSO_WPP_MARK_KEY" val="9143bc6b-d9c2-46d2-9866-44defba32538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PLACING_PICTURE_USER_VIEWPORT" val="{&quot;height&quot;:5097,&quot;width&quot;:19200}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UNIT_DIAGRAM_MODELTYPE" val="dynamicNum"/>
  <p:tag name="KSO_WM_BEAUTIFY_FLAG" val="#wm#"/>
  <p:tag name="KSO_WM_UNIT_TYPE" val="ζ_h_f"/>
  <p:tag name="KSO_WM_UNIT_DYNMNUM_TYPE" val="1"/>
  <p:tag name="KSO_WM_DYNAMICNUM_SPEED" val="3"/>
  <p:tag name="KSO_WM_UNIT_DYNMNUM_DGM_ANIMTYPE" val="5"/>
  <p:tag name="KSO_WM_UNIT_INDEX" val="1680959289858_1_1"/>
</p:tagLst>
</file>

<file path=ppt/tags/tag84.xml><?xml version="1.0" encoding="utf-8"?>
<p:tagLst xmlns:p="http://schemas.openxmlformats.org/presentationml/2006/main">
  <p:tag name="KSO_WM_BEAUTIFY_FLAG" val="#wm#"/>
  <p:tag name="KSO_WM_UNIT_DIAGRAM_MODELTYPE" val="dynamicNum"/>
  <p:tag name="KSO_WM_UNIT_TYPE" val="ζ_h_f"/>
  <p:tag name="KSO_WM_UNIT_DYNMNUM_TYPE" val="1"/>
  <p:tag name="KSO_WM_DYNAMICNUM_SPEED" val="3"/>
  <p:tag name="KSO_WM_UNIT_DYNMNUM_DGM_ANIMTYPE" val="5"/>
  <p:tag name="KSO_WM_UNIT_INDEX" val="1680959299023_1_1"/>
</p:tagLst>
</file>

<file path=ppt/tags/tag85.xml><?xml version="1.0" encoding="utf-8"?>
<p:tagLst xmlns:p="http://schemas.openxmlformats.org/presentationml/2006/main">
  <p:tag name="KSO_WM_BEAUTIFY_FLAG" val="#wm#"/>
  <p:tag name="KSO_WM_UNIT_DIAGRAM_MODELTYPE" val="dynamicNum"/>
  <p:tag name="KSO_WM_UNIT_TYPE" val="ζ_h_f"/>
  <p:tag name="KSO_WM_UNIT_DYNMNUM_TYPE" val="1"/>
  <p:tag name="KSO_WM_DYNAMICNUM_SPEED" val="3"/>
  <p:tag name="KSO_WM_UNIT_DYNMNUM_DGM_ANIMTYPE" val="5"/>
  <p:tag name="KSO_WM_UNIT_INDEX" val="1680959304488_1_1"/>
</p:tagLst>
</file>

<file path=ppt/tags/tag86.xml><?xml version="1.0" encoding="utf-8"?>
<p:tagLst xmlns:p="http://schemas.openxmlformats.org/presentationml/2006/main">
  <p:tag name="KSO_WM_BEAUTIFY_FLAG" val=""/>
  <p:tag name="KSO_WM_UNIT_DIAGRAM_MODELTYPE" val="dynamicNum"/>
  <p:tag name="KSO_WM_UNIT_TYPE" val="ζ_h_f"/>
  <p:tag name="KSO_WM_UNIT_DYNMNUM_TYPE" val="1"/>
  <p:tag name="KSO_WM_DYNAMICNUM_SPEED" val="3"/>
  <p:tag name="KSO_WM_UNIT_DYNMNUM_DGM_ANIMTYPE" val="5"/>
  <p:tag name="KSO_WM_UNIT_INDEX" val="1680959299023_1_1"/>
</p:tagLst>
</file>

<file path=ppt/tags/tag87.xml><?xml version="1.0" encoding="utf-8"?>
<p:tagLst xmlns:p="http://schemas.openxmlformats.org/presentationml/2006/main">
  <p:tag name="KSO_WM_UNIT_DIAGRAM_MODELTYPE" val="dynamicNum"/>
  <p:tag name="KSO_WM_BEAUTIFY_FLAG" val=""/>
  <p:tag name="KSO_WM_UNIT_TYPE" val="ζ_h_f"/>
  <p:tag name="KSO_WM_UNIT_DYNMNUM_TYPE" val="1"/>
  <p:tag name="KSO_WM_DYNAMICNUM_SPEED" val="3"/>
  <p:tag name="KSO_WM_UNIT_DYNMNUM_DGM_ANIMTYPE" val="5"/>
  <p:tag name="KSO_WM_UNIT_INDEX" val="1680959289858_1_1"/>
</p:tagLst>
</file>

<file path=ppt/tags/tag8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  <a:effectLst>
          <a:outerShdw blurRad="203200" dist="12700" sx="103000" sy="103000" algn="tl" rotWithShape="0">
            <a:prstClr val="black">
              <a:alpha val="100000"/>
            </a:prstClr>
          </a:outerShdw>
        </a:effectLst>
      </a:spPr>
      <a:bodyPr wrap="square" rtlCol="0" anchor="ctr">
        <a:noAutofit/>
      </a:bodyPr>
      <a:lstStyle>
        <a:defPPr algn="ctr">
          <a:defRPr lang="zh-CN" altLang="en-US" sz="12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840</Words>
  <Application>WPS 演示</Application>
  <PresentationFormat>宽屏</PresentationFormat>
  <Paragraphs>128</Paragraphs>
  <Slides>16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7" baseType="lpstr">
      <vt:lpstr>Arial</vt:lpstr>
      <vt:lpstr>宋体</vt:lpstr>
      <vt:lpstr>Wingdings</vt:lpstr>
      <vt:lpstr>Wingdings</vt:lpstr>
      <vt:lpstr>庞门正道细线体</vt:lpstr>
      <vt:lpstr>小小方块手写体</vt:lpstr>
      <vt:lpstr>Harshita</vt:lpstr>
      <vt:lpstr>方正兰亭超细黑简体</vt:lpstr>
      <vt:lpstr>汉仪黑方简</vt:lpstr>
      <vt:lpstr>Zapfino</vt:lpstr>
      <vt:lpstr>Mongolian Baiti</vt:lpstr>
      <vt:lpstr>Aa-Best Wishes</vt:lpstr>
      <vt:lpstr>Canela Text Regular</vt:lpstr>
      <vt:lpstr>Segoe Print</vt:lpstr>
      <vt:lpstr>Dreaming</vt:lpstr>
      <vt:lpstr>Poppins</vt:lpstr>
      <vt:lpstr>微软雅黑</vt:lpstr>
      <vt:lpstr>Arial Unicode MS</vt:lpstr>
      <vt:lpstr>Calibri</vt:lpstr>
      <vt:lpstr>Century Gothic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louder</cp:lastModifiedBy>
  <cp:revision>198</cp:revision>
  <dcterms:created xsi:type="dcterms:W3CDTF">2019-06-19T02:08:00Z</dcterms:created>
  <dcterms:modified xsi:type="dcterms:W3CDTF">2023-04-27T01:54:11Z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2052-11.1.0.14036</vt:lpwstr>
  </property>
  <property fmtid="{D5CDD505-2E9C-101B-9397-08002B2CF9AE}" pid="3" name="ICV">
    <vt:lpwstr>15A6E8A7FA0B426BA25A9571B9F37DB6_13</vt:lpwstr>
  </property>
</Properties>
</file>